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9" r:id="rId2"/>
    <p:sldId id="258" r:id="rId3"/>
    <p:sldId id="264" r:id="rId4"/>
    <p:sldId id="265" r:id="rId5"/>
    <p:sldId id="266" r:id="rId6"/>
    <p:sldId id="269" r:id="rId7"/>
    <p:sldId id="263" r:id="rId8"/>
    <p:sldId id="267" r:id="rId9"/>
    <p:sldId id="268" r:id="rId10"/>
    <p:sldId id="270" r:id="rId11"/>
    <p:sldId id="261" r:id="rId12"/>
  </p:sldIdLst>
  <p:sldSz cx="12190413"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660033"/>
    <a:srgbClr val="339933"/>
    <a:srgbClr val="13376A"/>
    <a:srgbClr val="42725E"/>
    <a:srgbClr val="33CC33"/>
    <a:srgbClr val="00CC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0" autoAdjust="0"/>
  </p:normalViewPr>
  <p:slideViewPr>
    <p:cSldViewPr showGuides="1">
      <p:cViewPr varScale="1">
        <p:scale>
          <a:sx n="62" d="100"/>
          <a:sy n="62" d="100"/>
        </p:scale>
        <p:origin x="804" y="9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39E6F-7C95-4BFF-AB07-B7282FA1D1C7}" type="datetimeFigureOut">
              <a:rPr lang="en-GB" smtClean="0"/>
              <a:pPr/>
              <a:t>27/10/2021</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DE682-D2FD-4BD2-9EE8-91CA2C3329DA}" type="slidenum">
              <a:rPr lang="en-GB" smtClean="0"/>
              <a:pPr/>
              <a:t>‹#›</a:t>
            </a:fld>
            <a:endParaRPr lang="en-GB"/>
          </a:p>
        </p:txBody>
      </p:sp>
    </p:spTree>
    <p:extLst>
      <p:ext uri="{BB962C8B-B14F-4D97-AF65-F5344CB8AC3E}">
        <p14:creationId xmlns:p14="http://schemas.microsoft.com/office/powerpoint/2010/main" val="1837036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7007D2A2-7C9F-4CBF-B642-CB235E9F42B8}" type="slidenum">
              <a:rPr lang="en-GB" smtClean="0"/>
              <a:pPr/>
              <a:t>7</a:t>
            </a:fld>
            <a:endParaRPr lang="en-GB"/>
          </a:p>
        </p:txBody>
      </p:sp>
    </p:spTree>
    <p:extLst>
      <p:ext uri="{BB962C8B-B14F-4D97-AF65-F5344CB8AC3E}">
        <p14:creationId xmlns:p14="http://schemas.microsoft.com/office/powerpoint/2010/main" val="119572927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jpeg"/><Relationship Id="rId18" Type="http://schemas.openxmlformats.org/officeDocument/2006/relationships/image" Target="../media/image16.png"/><Relationship Id="rId26" Type="http://schemas.openxmlformats.org/officeDocument/2006/relationships/image" Target="../media/image24.jpeg"/><Relationship Id="rId3" Type="http://schemas.microsoft.com/office/2007/relationships/hdphoto" Target="../media/hdphoto1.wdp"/><Relationship Id="rId21"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image" Target="../media/image2.png"/><Relationship Id="rId16" Type="http://schemas.openxmlformats.org/officeDocument/2006/relationships/image" Target="../media/image14.jpeg"/><Relationship Id="rId20" Type="http://schemas.openxmlformats.org/officeDocument/2006/relationships/image" Target="../media/image18.jpeg"/><Relationship Id="rId29"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cid:image002.jpg@01CCF219.8BF42800" TargetMode="External"/><Relationship Id="rId24" Type="http://schemas.openxmlformats.org/officeDocument/2006/relationships/image" Target="../media/image22.png"/><Relationship Id="rId5" Type="http://schemas.openxmlformats.org/officeDocument/2006/relationships/image" Target="../media/image4.png"/><Relationship Id="rId15" Type="http://schemas.openxmlformats.org/officeDocument/2006/relationships/image" Target="../media/image13.jpeg"/><Relationship Id="rId23" Type="http://schemas.openxmlformats.org/officeDocument/2006/relationships/image" Target="../media/image21.jpeg"/><Relationship Id="rId28" Type="http://schemas.openxmlformats.org/officeDocument/2006/relationships/image" Target="../media/image26.png"/><Relationship Id="rId10" Type="http://schemas.openxmlformats.org/officeDocument/2006/relationships/image" Target="../media/image9.jpeg"/><Relationship Id="rId19" Type="http://schemas.openxmlformats.org/officeDocument/2006/relationships/image" Target="../media/image17.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jpeg"/><Relationship Id="rId22" Type="http://schemas.openxmlformats.org/officeDocument/2006/relationships/image" Target="../media/image20.jpeg"/><Relationship Id="rId27"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
        <p:nvSpPr>
          <p:cNvPr id="17" name="24 CuadroTexto"/>
          <p:cNvSpPr txBox="1"/>
          <p:nvPr userDrawn="1"/>
        </p:nvSpPr>
        <p:spPr>
          <a:xfrm>
            <a:off x="8471470" y="120695"/>
            <a:ext cx="3659146" cy="1508105"/>
          </a:xfrm>
          <a:prstGeom prst="rect">
            <a:avLst/>
          </a:prstGeom>
          <a:noFill/>
        </p:spPr>
        <p:txBody>
          <a:bodyPr wrap="square" rtlCol="0">
            <a:spAutoFit/>
          </a:bodyPr>
          <a:lstStyle/>
          <a:p>
            <a:r>
              <a:rPr lang="es-ES" sz="900" b="1" kern="1200" dirty="0" err="1">
                <a:solidFill>
                  <a:schemeClr val="tx1"/>
                </a:solidFill>
                <a:effectLst/>
                <a:latin typeface="+mn-lt"/>
                <a:ea typeface="+mn-ea"/>
                <a:cs typeface="+mn-cs"/>
              </a:rPr>
              <a:t>Coordinator</a:t>
            </a:r>
            <a:r>
              <a:rPr lang="es-ES" sz="900" b="1" kern="1200" dirty="0">
                <a:solidFill>
                  <a:schemeClr val="tx1"/>
                </a:solidFill>
                <a:effectLst/>
                <a:latin typeface="+mn-lt"/>
                <a:ea typeface="+mn-ea"/>
                <a:cs typeface="+mn-cs"/>
              </a:rPr>
              <a:t>:</a:t>
            </a:r>
          </a:p>
          <a:p>
            <a:endParaRPr lang="es-ES" sz="800" kern="1200" dirty="0">
              <a:solidFill>
                <a:schemeClr val="accent5">
                  <a:lumMod val="75000"/>
                </a:schemeClr>
              </a:solidFill>
              <a:effectLst/>
              <a:latin typeface="+mn-lt"/>
              <a:ea typeface="+mn-ea"/>
              <a:cs typeface="+mn-cs"/>
            </a:endParaRPr>
          </a:p>
          <a:p>
            <a:endParaRPr lang="es-ES" sz="800" kern="1200" dirty="0">
              <a:solidFill>
                <a:schemeClr val="accent5">
                  <a:lumMod val="75000"/>
                </a:schemeClr>
              </a:solidFill>
              <a:effectLst/>
              <a:latin typeface="+mn-lt"/>
              <a:ea typeface="+mn-ea"/>
              <a:cs typeface="+mn-cs"/>
            </a:endParaRPr>
          </a:p>
          <a:p>
            <a:endParaRPr lang="es-ES" sz="800" kern="1200" dirty="0">
              <a:solidFill>
                <a:schemeClr val="accent5">
                  <a:lumMod val="75000"/>
                </a:schemeClr>
              </a:solidFill>
              <a:effectLst/>
              <a:latin typeface="+mn-lt"/>
              <a:ea typeface="+mn-ea"/>
              <a:cs typeface="+mn-cs"/>
            </a:endParaRPr>
          </a:p>
          <a:p>
            <a:endParaRPr lang="es-ES" sz="800" kern="1200" dirty="0">
              <a:solidFill>
                <a:schemeClr val="accent5">
                  <a:lumMod val="75000"/>
                </a:schemeClr>
              </a:solidFill>
              <a:effectLst/>
              <a:latin typeface="+mn-lt"/>
              <a:ea typeface="+mn-ea"/>
              <a:cs typeface="+mn-cs"/>
            </a:endParaRPr>
          </a:p>
          <a:p>
            <a:endParaRPr lang="es-ES" sz="300" kern="1200" dirty="0">
              <a:solidFill>
                <a:schemeClr val="tx1"/>
              </a:solidFill>
              <a:effectLst/>
              <a:latin typeface="+mn-lt"/>
              <a:ea typeface="+mn-ea"/>
              <a:cs typeface="+mn-cs"/>
            </a:endParaRPr>
          </a:p>
          <a:p>
            <a:endParaRPr lang="es-ES" sz="300" kern="1200" dirty="0">
              <a:solidFill>
                <a:schemeClr val="tx1"/>
              </a:solidFill>
              <a:effectLst/>
              <a:latin typeface="+mn-lt"/>
              <a:ea typeface="+mn-ea"/>
              <a:cs typeface="+mn-cs"/>
            </a:endParaRPr>
          </a:p>
          <a:p>
            <a:endParaRPr lang="es-ES" sz="300" kern="1200" dirty="0">
              <a:solidFill>
                <a:schemeClr val="tx1"/>
              </a:solidFill>
              <a:effectLst/>
              <a:latin typeface="+mn-lt"/>
              <a:ea typeface="+mn-ea"/>
              <a:cs typeface="+mn-cs"/>
            </a:endParaRPr>
          </a:p>
          <a:p>
            <a:endParaRPr lang="es-ES" sz="300" kern="1200" dirty="0">
              <a:solidFill>
                <a:schemeClr val="tx1"/>
              </a:solidFill>
              <a:effectLst/>
              <a:latin typeface="+mn-lt"/>
              <a:ea typeface="+mn-ea"/>
              <a:cs typeface="+mn-cs"/>
            </a:endParaRPr>
          </a:p>
          <a:p>
            <a:endParaRPr lang="es-ES" sz="300" kern="1200" dirty="0">
              <a:solidFill>
                <a:schemeClr val="tx1"/>
              </a:solidFill>
              <a:effectLst/>
              <a:latin typeface="+mn-lt"/>
              <a:ea typeface="+mn-ea"/>
              <a:cs typeface="+mn-cs"/>
            </a:endParaRPr>
          </a:p>
          <a:p>
            <a:endParaRPr lang="es-ES" sz="300"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Participants:</a:t>
            </a:r>
            <a:endParaRPr lang="es-ES" sz="900" b="1" kern="1200" dirty="0">
              <a:solidFill>
                <a:schemeClr val="tx1"/>
              </a:solidFill>
              <a:effectLst/>
              <a:latin typeface="+mn-lt"/>
              <a:ea typeface="+mn-ea"/>
              <a:cs typeface="+mn-cs"/>
            </a:endParaRPr>
          </a:p>
          <a:p>
            <a:endParaRPr lang="en-US" sz="1050" kern="1200" dirty="0">
              <a:solidFill>
                <a:schemeClr val="tx1"/>
              </a:solidFill>
              <a:effectLst/>
              <a:latin typeface="+mn-lt"/>
              <a:ea typeface="+mn-ea"/>
              <a:cs typeface="+mn-cs"/>
            </a:endParaRPr>
          </a:p>
          <a:p>
            <a:endParaRPr lang="en-US" sz="1050" kern="1200" dirty="0">
              <a:solidFill>
                <a:schemeClr val="tx1"/>
              </a:solidFill>
              <a:effectLst/>
              <a:latin typeface="+mn-lt"/>
              <a:ea typeface="+mn-ea"/>
              <a:cs typeface="+mn-cs"/>
            </a:endParaRPr>
          </a:p>
        </p:txBody>
      </p:sp>
      <p:pic>
        <p:nvPicPr>
          <p:cNvPr id="3" name="Imagen 2">
            <a:extLst>
              <a:ext uri="{FF2B5EF4-FFF2-40B4-BE49-F238E27FC236}">
                <a16:creationId xmlns:a16="http://schemas.microsoft.com/office/drawing/2014/main" id="{DDDCB540-A0D0-4185-A8AB-2503FD2E235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15000" detail="0"/>
                    </a14:imgEffect>
                  </a14:imgLayer>
                </a14:imgProps>
              </a:ext>
              <a:ext uri="{28A0092B-C50C-407E-A947-70E740481C1C}">
                <a14:useLocalDpi xmlns:a14="http://schemas.microsoft.com/office/drawing/2010/main" val="0"/>
              </a:ext>
            </a:extLst>
          </a:blip>
          <a:stretch>
            <a:fillRect/>
          </a:stretch>
        </p:blipFill>
        <p:spPr>
          <a:xfrm>
            <a:off x="10399868" y="261963"/>
            <a:ext cx="2245024" cy="2020368"/>
          </a:xfrm>
          <a:prstGeom prst="rect">
            <a:avLst/>
          </a:prstGeom>
        </p:spPr>
      </p:pic>
      <p:sp>
        <p:nvSpPr>
          <p:cNvPr id="8" name="Rectangle 7"/>
          <p:cNvSpPr/>
          <p:nvPr userDrawn="1"/>
        </p:nvSpPr>
        <p:spPr>
          <a:xfrm>
            <a:off x="374032" y="6643980"/>
            <a:ext cx="8126793" cy="230832"/>
          </a:xfrm>
          <a:prstGeom prst="rect">
            <a:avLst/>
          </a:prstGeom>
        </p:spPr>
        <p:txBody>
          <a:bodyPr wrap="square">
            <a:spAutoFit/>
          </a:bodyPr>
          <a:lstStyle/>
          <a:p>
            <a:pPr algn="dist"/>
            <a:r>
              <a:rPr lang="en-US" sz="900" dirty="0">
                <a:solidFill>
                  <a:srgbClr val="242852">
                    <a:lumMod val="75000"/>
                  </a:srgbClr>
                </a:solidFill>
                <a:latin typeface="Arial Unicode MS" panose="020B0604020202020204" pitchFamily="34" charset="-128"/>
                <a:ea typeface="Arial Unicode MS" panose="020B0604020202020204" pitchFamily="34" charset="-128"/>
                <a:cs typeface="Arial Unicode MS" panose="020B0604020202020204" pitchFamily="34" charset="-128"/>
              </a:rPr>
              <a:t>This project has received funding from the </a:t>
            </a:r>
            <a:r>
              <a:rPr lang="en-US" sz="900" dirty="0" err="1">
                <a:solidFill>
                  <a:srgbClr val="242852">
                    <a:lumMod val="75000"/>
                  </a:srgbClr>
                </a:solidFill>
                <a:latin typeface="Arial Unicode MS" panose="020B0604020202020204" pitchFamily="34" charset="-128"/>
                <a:ea typeface="Arial Unicode MS" panose="020B0604020202020204" pitchFamily="34" charset="-128"/>
                <a:cs typeface="Arial Unicode MS" panose="020B0604020202020204" pitchFamily="34" charset="-128"/>
              </a:rPr>
              <a:t>european</a:t>
            </a:r>
            <a:r>
              <a:rPr lang="en-US" sz="900" dirty="0">
                <a:solidFill>
                  <a:srgbClr val="242852">
                    <a:lumMod val="75000"/>
                  </a:srgbClr>
                </a:solidFill>
                <a:latin typeface="Arial Unicode MS" panose="020B0604020202020204" pitchFamily="34" charset="-128"/>
                <a:ea typeface="Arial Unicode MS" panose="020B0604020202020204" pitchFamily="34" charset="-128"/>
                <a:cs typeface="Arial Unicode MS" panose="020B0604020202020204" pitchFamily="34" charset="-128"/>
              </a:rPr>
              <a:t> union's horizon 2020 research and innovation </a:t>
            </a:r>
            <a:r>
              <a:rPr lang="en-US" sz="900" dirty="0" err="1">
                <a:solidFill>
                  <a:srgbClr val="242852">
                    <a:lumMod val="75000"/>
                  </a:srgbClr>
                </a:solidFill>
                <a:latin typeface="Arial Unicode MS" panose="020B0604020202020204" pitchFamily="34" charset="-128"/>
                <a:ea typeface="Arial Unicode MS" panose="020B0604020202020204" pitchFamily="34" charset="-128"/>
                <a:cs typeface="Arial Unicode MS" panose="020B0604020202020204" pitchFamily="34" charset="-128"/>
              </a:rPr>
              <a:t>programme</a:t>
            </a:r>
            <a:r>
              <a:rPr lang="en-US" sz="900" dirty="0">
                <a:solidFill>
                  <a:srgbClr val="242852">
                    <a:lumMod val="75000"/>
                  </a:srgbClr>
                </a:solidFill>
                <a:latin typeface="Arial Unicode MS" panose="020B0604020202020204" pitchFamily="34" charset="-128"/>
                <a:ea typeface="Arial Unicode MS" panose="020B0604020202020204" pitchFamily="34" charset="-128"/>
                <a:cs typeface="Arial Unicode MS" panose="020B0604020202020204" pitchFamily="34" charset="-128"/>
              </a:rPr>
              <a:t> under grant agreement n˚ </a:t>
            </a:r>
            <a:r>
              <a:rPr lang="es-ES" sz="900" dirty="0"/>
              <a:t>773430</a:t>
            </a:r>
            <a:endParaRPr lang="fi-FI" sz="900" dirty="0">
              <a:solidFill>
                <a:srgbClr val="242852">
                  <a:lumMod val="75000"/>
                </a:srgb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8"/>
          <p:cNvPicPr>
            <a:picLocks noChangeAspect="1"/>
          </p:cNvPicPr>
          <p:nvPr userDrawn="1"/>
        </p:nvPicPr>
        <p:blipFill>
          <a:blip r:embed="rId4" cstate="print"/>
          <a:stretch>
            <a:fillRect/>
          </a:stretch>
        </p:blipFill>
        <p:spPr>
          <a:xfrm>
            <a:off x="11855" y="6633681"/>
            <a:ext cx="362177" cy="245547"/>
          </a:xfrm>
          <a:prstGeom prst="rect">
            <a:avLst/>
          </a:prstGeom>
        </p:spPr>
      </p:pic>
      <p:sp>
        <p:nvSpPr>
          <p:cNvPr id="1024" name="AutoShape 9" descr="https://www.pluribus-one.it/images/letscrowd_partners/Imagen-Policia-Municipal-Madrid.jpg"/>
          <p:cNvSpPr>
            <a:spLocks noChangeAspect="1" noChangeArrowheads="1"/>
          </p:cNvSpPr>
          <p:nvPr userDrawn="1"/>
        </p:nvSpPr>
        <p:spPr bwMode="auto">
          <a:xfrm>
            <a:off x="307937" y="-38100"/>
            <a:ext cx="1057137"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solidFill>
                <a:prstClr val="black"/>
              </a:solidFill>
            </a:endParaRPr>
          </a:p>
        </p:txBody>
      </p:sp>
      <p:sp>
        <p:nvSpPr>
          <p:cNvPr id="1025" name="AutoShape 11" descr="https://www.pluribus-one.it/images/letscrowd_partners/crowddynamics.jpg"/>
          <p:cNvSpPr>
            <a:spLocks noChangeAspect="1" noChangeArrowheads="1"/>
          </p:cNvSpPr>
          <p:nvPr userDrawn="1"/>
        </p:nvSpPr>
        <p:spPr bwMode="auto">
          <a:xfrm>
            <a:off x="155556" y="-190500"/>
            <a:ext cx="1085709"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solidFill>
                <a:prstClr val="black"/>
              </a:solidFill>
            </a:endParaRPr>
          </a:p>
        </p:txBody>
      </p:sp>
      <p:sp>
        <p:nvSpPr>
          <p:cNvPr id="23" name="22 CuadroTexto"/>
          <p:cNvSpPr txBox="1"/>
          <p:nvPr userDrawn="1"/>
        </p:nvSpPr>
        <p:spPr>
          <a:xfrm>
            <a:off x="1918742" y="5516833"/>
            <a:ext cx="5445571" cy="523220"/>
          </a:xfrm>
          <a:prstGeom prst="rect">
            <a:avLst/>
          </a:prstGeom>
          <a:noFill/>
        </p:spPr>
        <p:txBody>
          <a:bodyPr wrap="square" rtlCol="0">
            <a:spAutoFit/>
          </a:bodyPr>
          <a:lstStyle/>
          <a:p>
            <a:pPr algn="ctr"/>
            <a:r>
              <a:rPr lang="en-US" sz="1400" kern="1200" dirty="0">
                <a:solidFill>
                  <a:srgbClr val="13376A"/>
                </a:solidFill>
                <a:effectLst/>
                <a:latin typeface="Century Gothic" panose="020B0502020202020204" pitchFamily="34" charset="0"/>
                <a:ea typeface="Arial Unicode MS" panose="020B0604020202020204" pitchFamily="34" charset="-128"/>
                <a:cs typeface="Arial Unicode MS" panose="020B0604020202020204" pitchFamily="34" charset="-128"/>
              </a:rPr>
              <a:t>CROSS </a:t>
            </a:r>
            <a:r>
              <a:rPr lang="en-US" sz="1400" kern="1200" dirty="0" err="1">
                <a:solidFill>
                  <a:srgbClr val="13376A"/>
                </a:solidFill>
                <a:effectLst/>
                <a:latin typeface="Century Gothic" panose="020B0502020202020204" pitchFamily="34" charset="0"/>
                <a:ea typeface="Arial Unicode MS" panose="020B0604020202020204" pitchFamily="34" charset="-128"/>
                <a:cs typeface="Arial Unicode MS" panose="020B0604020202020204" pitchFamily="34" charset="-128"/>
              </a:rPr>
              <a:t>BOrder</a:t>
            </a:r>
            <a:r>
              <a:rPr lang="en-US" sz="1400" kern="1200" dirty="0">
                <a:solidFill>
                  <a:srgbClr val="13376A"/>
                </a:solidFill>
                <a:effectLst/>
                <a:latin typeface="Century Gothic" panose="020B0502020202020204" pitchFamily="34" charset="0"/>
                <a:ea typeface="Arial Unicode MS" panose="020B0604020202020204" pitchFamily="34" charset="-128"/>
                <a:cs typeface="Arial Unicode MS" panose="020B0604020202020204" pitchFamily="34" charset="-128"/>
              </a:rPr>
              <a:t> management of variable renewable energies and storage units enabling a transnational Wholesale market</a:t>
            </a:r>
            <a:endParaRPr lang="es-ES_tradnl" sz="1400" dirty="0">
              <a:solidFill>
                <a:srgbClr val="13376A"/>
              </a:solidFill>
              <a:latin typeface="Century Gothic" panose="020B0502020202020204" pitchFamily="34" charset="0"/>
              <a:ea typeface="Arial Unicode MS" panose="020B0604020202020204" pitchFamily="34" charset="-128"/>
              <a:cs typeface="Arial Unicode MS" panose="020B0604020202020204" pitchFamily="34" charset="-128"/>
            </a:endParaRPr>
          </a:p>
        </p:txBody>
      </p:sp>
      <p:pic>
        <p:nvPicPr>
          <p:cNvPr id="14" name="Imagen 13">
            <a:extLst>
              <a:ext uri="{FF2B5EF4-FFF2-40B4-BE49-F238E27FC236}">
                <a16:creationId xmlns:a16="http://schemas.microsoft.com/office/drawing/2014/main" id="{AA2801AF-3E7C-448B-AE08-2CD067DA138A}"/>
              </a:ext>
            </a:extLst>
          </p:cNvPr>
          <p:cNvPicPr/>
          <p:nvPr userDrawn="1"/>
        </p:nvPicPr>
        <p:blipFill>
          <a:blip r:embed="rId5" cstate="print">
            <a:extLst>
              <a:ext uri="{28A0092B-C50C-407E-A947-70E740481C1C}">
                <a14:useLocalDpi xmlns:a14="http://schemas.microsoft.com/office/drawing/2010/main" val="0"/>
              </a:ext>
            </a:extLst>
          </a:blip>
          <a:stretch>
            <a:fillRect/>
          </a:stretch>
        </p:blipFill>
        <p:spPr>
          <a:xfrm>
            <a:off x="287471" y="874286"/>
            <a:ext cx="7670821" cy="4391821"/>
          </a:xfrm>
          <a:prstGeom prst="rect">
            <a:avLst/>
          </a:prstGeom>
        </p:spPr>
      </p:pic>
      <p:pic>
        <p:nvPicPr>
          <p:cNvPr id="2050" name="Picture 2" descr="01 etra_id"/>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408862" y="408015"/>
            <a:ext cx="1836920" cy="4890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a:extLst>
              <a:ext uri="{FF2B5EF4-FFF2-40B4-BE49-F238E27FC236}">
                <a16:creationId xmlns:a16="http://schemas.microsoft.com/office/drawing/2014/main" id="{068201D6-FB92-4800-9082-6DD6D95FE4DD}"/>
              </a:ext>
            </a:extLst>
          </p:cNvPr>
          <p:cNvSpPr/>
          <p:nvPr userDrawn="1"/>
        </p:nvSpPr>
        <p:spPr>
          <a:xfrm>
            <a:off x="8500825" y="1"/>
            <a:ext cx="3529847" cy="6857999"/>
          </a:xfrm>
          <a:prstGeom prst="rect">
            <a:avLst/>
          </a:prstGeom>
          <a:no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Picture 22" descr="02 REC"/>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692204" y="1412776"/>
            <a:ext cx="1332963" cy="43200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p:cNvPicPr>
            <a:picLocks noChangeAspect="1"/>
          </p:cNvPicPr>
          <p:nvPr userDrawn="1"/>
        </p:nvPicPr>
        <p:blipFill rotWithShape="1">
          <a:blip r:embed="rId8" cstate="print">
            <a:extLst>
              <a:ext uri="{28A0092B-C50C-407E-A947-70E740481C1C}">
                <a14:useLocalDpi xmlns:a14="http://schemas.microsoft.com/office/drawing/2010/main" val="0"/>
              </a:ext>
            </a:extLst>
          </a:blip>
          <a:srcRect t="27648"/>
          <a:stretch/>
        </p:blipFill>
        <p:spPr>
          <a:xfrm>
            <a:off x="10174092" y="1340768"/>
            <a:ext cx="815507" cy="513632"/>
          </a:xfrm>
          <a:prstGeom prst="rect">
            <a:avLst/>
          </a:prstGeom>
        </p:spPr>
      </p:pic>
      <p:pic>
        <p:nvPicPr>
          <p:cNvPr id="22" name="Imagen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94136" y="1412824"/>
            <a:ext cx="432000" cy="432000"/>
          </a:xfrm>
          <a:prstGeom prst="rect">
            <a:avLst/>
          </a:prstGeom>
        </p:spPr>
      </p:pic>
      <p:pic>
        <p:nvPicPr>
          <p:cNvPr id="24" name="Εικόνα 1" descr="cid:image002.jpg@01CCF219.8BF42800"/>
          <p:cNvPicPr>
            <a:picLocks noChangeAspect="1"/>
          </p:cNvPicPr>
          <p:nvPr userDrawn="1"/>
        </p:nvPicPr>
        <p:blipFill>
          <a:blip r:embed="rId10" r:link="rId11" cstate="print">
            <a:extLst>
              <a:ext uri="{28A0092B-C50C-407E-A947-70E740481C1C}">
                <a14:useLocalDpi xmlns:a14="http://schemas.microsoft.com/office/drawing/2010/main" val="0"/>
              </a:ext>
            </a:extLst>
          </a:blip>
          <a:srcRect/>
          <a:stretch>
            <a:fillRect/>
          </a:stretch>
        </p:blipFill>
        <p:spPr bwMode="auto">
          <a:xfrm>
            <a:off x="8711750" y="1979263"/>
            <a:ext cx="697112" cy="598028"/>
          </a:xfrm>
          <a:prstGeom prst="rect">
            <a:avLst/>
          </a:prstGeom>
          <a:noFill/>
          <a:ln>
            <a:noFill/>
          </a:ln>
        </p:spPr>
      </p:pic>
      <p:pic>
        <p:nvPicPr>
          <p:cNvPr id="25" name="Imagen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657150" y="2116526"/>
            <a:ext cx="1167825" cy="432000"/>
          </a:xfrm>
          <a:prstGeom prst="rect">
            <a:avLst/>
          </a:prstGeom>
        </p:spPr>
      </p:pic>
      <p:pic>
        <p:nvPicPr>
          <p:cNvPr id="26" name="Picture 24" descr="07 AEH"/>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17312" r="18013"/>
          <a:stretch/>
        </p:blipFill>
        <p:spPr bwMode="auto">
          <a:xfrm>
            <a:off x="11310452" y="2126168"/>
            <a:ext cx="4191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n 2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701010" y="2674885"/>
            <a:ext cx="1180142" cy="360000"/>
          </a:xfrm>
          <a:prstGeom prst="rect">
            <a:avLst/>
          </a:prstGeom>
        </p:spPr>
      </p:pic>
      <p:pic>
        <p:nvPicPr>
          <p:cNvPr id="28" name="Imagen 2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202177" y="2716855"/>
            <a:ext cx="1583772" cy="250816"/>
          </a:xfrm>
          <a:prstGeom prst="rect">
            <a:avLst/>
          </a:prstGeom>
        </p:spPr>
      </p:pic>
      <p:pic>
        <p:nvPicPr>
          <p:cNvPr id="29" name="Imagen 2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692204" y="3193039"/>
            <a:ext cx="1919408" cy="320339"/>
          </a:xfrm>
          <a:prstGeom prst="rect">
            <a:avLst/>
          </a:prstGeom>
        </p:spPr>
      </p:pic>
      <p:pic>
        <p:nvPicPr>
          <p:cNvPr id="30" name="Picture 26" descr="11 EMC"/>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1287885" y="3085022"/>
            <a:ext cx="444502" cy="432000"/>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n 30"/>
          <p:cNvPicPr>
            <a:picLocks noChangeAspect="1"/>
          </p:cNvPicPr>
          <p:nvPr userDrawn="1"/>
        </p:nvPicPr>
        <p:blipFill rotWithShape="1">
          <a:blip r:embed="rId18" cstate="print">
            <a:extLst>
              <a:ext uri="{28A0092B-C50C-407E-A947-70E740481C1C}">
                <a14:useLocalDpi xmlns:a14="http://schemas.microsoft.com/office/drawing/2010/main" val="0"/>
              </a:ext>
            </a:extLst>
          </a:blip>
          <a:srcRect t="27117" b="29047"/>
          <a:stretch/>
        </p:blipFill>
        <p:spPr>
          <a:xfrm>
            <a:off x="8688693" y="3642025"/>
            <a:ext cx="1084798" cy="432000"/>
          </a:xfrm>
          <a:prstGeom prst="rect">
            <a:avLst/>
          </a:prstGeom>
        </p:spPr>
      </p:pic>
      <p:pic>
        <p:nvPicPr>
          <p:cNvPr id="32" name="Imagen 3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733751" y="3634373"/>
            <a:ext cx="993786" cy="432000"/>
          </a:xfrm>
          <a:prstGeom prst="rect">
            <a:avLst/>
          </a:prstGeom>
        </p:spPr>
      </p:pic>
      <p:pic>
        <p:nvPicPr>
          <p:cNvPr id="33" name="Imagen 3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688693" y="4182080"/>
            <a:ext cx="1019896" cy="432000"/>
          </a:xfrm>
          <a:prstGeom prst="rect">
            <a:avLst/>
          </a:prstGeom>
        </p:spPr>
      </p:pic>
      <p:pic>
        <p:nvPicPr>
          <p:cNvPr id="34" name="Picture 28" descr="15 HOPS"/>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10375496" y="4186221"/>
            <a:ext cx="1404951" cy="319258"/>
          </a:xfrm>
          <a:prstGeom prst="rect">
            <a:avLst/>
          </a:prstGeom>
          <a:noFill/>
          <a:extLst>
            <a:ext uri="{909E8E84-426E-40DD-AFC4-6F175D3DCCD1}">
              <a14:hiddenFill xmlns:a14="http://schemas.microsoft.com/office/drawing/2010/main">
                <a:solidFill>
                  <a:srgbClr val="FFFFFF"/>
                </a:solidFill>
              </a14:hiddenFill>
            </a:ext>
          </a:extLst>
        </p:spPr>
      </p:pic>
      <p:pic>
        <p:nvPicPr>
          <p:cNvPr id="35" name="Imagen 34"/>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8689467" y="4758329"/>
            <a:ext cx="1221519" cy="360000"/>
          </a:xfrm>
          <a:prstGeom prst="rect">
            <a:avLst/>
          </a:prstGeom>
        </p:spPr>
      </p:pic>
      <p:pic>
        <p:nvPicPr>
          <p:cNvPr id="36" name="Picture 30" descr="17 FE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0044522" y="4674571"/>
            <a:ext cx="780453" cy="432000"/>
          </a:xfrm>
          <a:prstGeom prst="rect">
            <a:avLst/>
          </a:prstGeom>
          <a:noFill/>
          <a:extLst>
            <a:ext uri="{909E8E84-426E-40DD-AFC4-6F175D3DCCD1}">
              <a14:hiddenFill xmlns:a14="http://schemas.microsoft.com/office/drawing/2010/main">
                <a:solidFill>
                  <a:srgbClr val="FFFFFF"/>
                </a:solidFill>
              </a14:hiddenFill>
            </a:ext>
          </a:extLst>
        </p:spPr>
      </p:pic>
      <p:pic>
        <p:nvPicPr>
          <p:cNvPr id="37" name="Imagen 36"/>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230219" y="4580497"/>
            <a:ext cx="582058" cy="570351"/>
          </a:xfrm>
          <a:prstGeom prst="rect">
            <a:avLst/>
          </a:prstGeom>
        </p:spPr>
      </p:pic>
      <p:pic>
        <p:nvPicPr>
          <p:cNvPr id="38" name="Imagen 37"/>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701010" y="5463251"/>
            <a:ext cx="1260839" cy="285659"/>
          </a:xfrm>
          <a:prstGeom prst="rect">
            <a:avLst/>
          </a:prstGeom>
        </p:spPr>
      </p:pic>
      <p:pic>
        <p:nvPicPr>
          <p:cNvPr id="39" name="Imagen 3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557189" y="5297137"/>
            <a:ext cx="1309881" cy="432000"/>
          </a:xfrm>
          <a:prstGeom prst="rect">
            <a:avLst/>
          </a:prstGeom>
        </p:spPr>
      </p:pic>
      <p:pic>
        <p:nvPicPr>
          <p:cNvPr id="40" name="Picture 32" descr="21 MEPSO"/>
          <p:cNvPicPr>
            <a:picLocks noChangeAspect="1" noChangeArrowheads="1"/>
          </p:cNvPicPr>
          <p:nvPr userDrawn="1"/>
        </p:nvPicPr>
        <p:blipFill>
          <a:blip r:embed="rId27" cstate="print">
            <a:extLst>
              <a:ext uri="{28A0092B-C50C-407E-A947-70E740481C1C}">
                <a14:useLocalDpi xmlns:a14="http://schemas.microsoft.com/office/drawing/2010/main" val="0"/>
              </a:ext>
            </a:extLst>
          </a:blip>
          <a:srcRect/>
          <a:stretch>
            <a:fillRect/>
          </a:stretch>
        </p:blipFill>
        <p:spPr bwMode="auto">
          <a:xfrm>
            <a:off x="8688693" y="6036458"/>
            <a:ext cx="1014085" cy="36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Imagen 40"/>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058229" y="5924439"/>
            <a:ext cx="498960" cy="612647"/>
          </a:xfrm>
          <a:prstGeom prst="rect">
            <a:avLst/>
          </a:prstGeom>
        </p:spPr>
      </p:pic>
      <p:pic>
        <p:nvPicPr>
          <p:cNvPr id="42" name="Imagen 41"/>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059505" y="5949280"/>
            <a:ext cx="807565" cy="598523"/>
          </a:xfrm>
          <a:prstGeom prst="rect">
            <a:avLst/>
          </a:prstGeom>
        </p:spPr>
      </p:pic>
      <p:sp>
        <p:nvSpPr>
          <p:cNvPr id="15" name="Rectangle 6">
            <a:extLst>
              <a:ext uri="{FF2B5EF4-FFF2-40B4-BE49-F238E27FC236}">
                <a16:creationId xmlns:a16="http://schemas.microsoft.com/office/drawing/2014/main" id="{8B525778-E096-489F-9CF4-5BC43DC45B47}"/>
              </a:ext>
            </a:extLst>
          </p:cNvPr>
          <p:cNvSpPr/>
          <p:nvPr userDrawn="1"/>
        </p:nvSpPr>
        <p:spPr>
          <a:xfrm>
            <a:off x="12030672" y="0"/>
            <a:ext cx="159741" cy="6858000"/>
          </a:xfrm>
          <a:prstGeom prst="rect">
            <a:avLst/>
          </a:prstGeom>
          <a:solidFill>
            <a:srgbClr val="133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Tree>
    <p:extLst>
      <p:ext uri="{BB962C8B-B14F-4D97-AF65-F5344CB8AC3E}">
        <p14:creationId xmlns:p14="http://schemas.microsoft.com/office/powerpoint/2010/main" val="195676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CF934637-138E-4D4D-9810-CCA8D5EB64E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15000" detail="0"/>
                    </a14:imgEffect>
                  </a14:imgLayer>
                </a14:imgProps>
              </a:ext>
              <a:ext uri="{28A0092B-C50C-407E-A947-70E740481C1C}">
                <a14:useLocalDpi xmlns:a14="http://schemas.microsoft.com/office/drawing/2010/main" val="0"/>
              </a:ext>
            </a:extLst>
          </a:blip>
          <a:stretch>
            <a:fillRect/>
          </a:stretch>
        </p:blipFill>
        <p:spPr>
          <a:xfrm>
            <a:off x="-44414" y="-891480"/>
            <a:ext cx="8963684" cy="8066701"/>
          </a:xfrm>
          <a:prstGeom prst="rect">
            <a:avLst/>
          </a:prstGeom>
        </p:spPr>
      </p:pic>
      <p:sp>
        <p:nvSpPr>
          <p:cNvPr id="2" name="Title 1"/>
          <p:cNvSpPr>
            <a:spLocks noGrp="1"/>
          </p:cNvSpPr>
          <p:nvPr>
            <p:ph type="ctrTitle" hasCustomPrompt="1"/>
          </p:nvPr>
        </p:nvSpPr>
        <p:spPr>
          <a:xfrm>
            <a:off x="457141" y="4960137"/>
            <a:ext cx="7771388" cy="1463040"/>
          </a:xfrm>
          <a:prstGeom prst="rect">
            <a:avLst/>
          </a:prstGeom>
        </p:spPr>
        <p:txBody>
          <a:bodyPr anchor="ctr">
            <a:normAutofit/>
          </a:bodyPr>
          <a:lstStyle>
            <a:lvl1pPr algn="r">
              <a:defRPr sz="5000" spc="200" baseline="0">
                <a:solidFill>
                  <a:srgbClr val="13376A"/>
                </a:solidFill>
                <a:latin typeface="Century Gothic" panose="020B0502020202020204" pitchFamily="34" charset="0"/>
                <a:ea typeface="Arial Unicode MS" panose="020B0604020202020204" pitchFamily="34" charset="-128"/>
                <a:cs typeface="Arial Unicode MS" panose="020B0604020202020204" pitchFamily="34" charset="-128"/>
              </a:defRPr>
            </a:lvl1pPr>
          </a:lstStyle>
          <a:p>
            <a:r>
              <a:rPr lang="en-US" dirty="0"/>
              <a:t>Presentation title</a:t>
            </a:r>
          </a:p>
        </p:txBody>
      </p:sp>
      <p:sp>
        <p:nvSpPr>
          <p:cNvPr id="3" name="Subtitle 2"/>
          <p:cNvSpPr>
            <a:spLocks noGrp="1"/>
          </p:cNvSpPr>
          <p:nvPr>
            <p:ph type="subTitle" idx="1" hasCustomPrompt="1"/>
          </p:nvPr>
        </p:nvSpPr>
        <p:spPr>
          <a:xfrm>
            <a:off x="8609479" y="4960137"/>
            <a:ext cx="3199983" cy="1463040"/>
          </a:xfrm>
          <a:prstGeom prst="rect">
            <a:avLst/>
          </a:prstGeom>
        </p:spPr>
        <p:txBody>
          <a:bodyPr lIns="91440" rIns="91440" anchor="ctr">
            <a:normAutofit/>
          </a:bodyPr>
          <a:lstStyle>
            <a:lvl1pPr marL="0" indent="0" algn="l">
              <a:lnSpc>
                <a:spcPct val="100000"/>
              </a:lnSpc>
              <a:spcBef>
                <a:spcPts val="0"/>
              </a:spcBef>
              <a:buNone/>
              <a:defRPr sz="2800" baseline="0">
                <a:solidFill>
                  <a:srgbClr val="42725E"/>
                </a:solidFill>
                <a:latin typeface="Century Gothic" panose="020B0502020202020204" pitchFamily="34" charset="0"/>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Subtitle </a:t>
            </a:r>
          </a:p>
        </p:txBody>
      </p:sp>
      <p:sp>
        <p:nvSpPr>
          <p:cNvPr id="4" name="Date Placeholder 3"/>
          <p:cNvSpPr>
            <a:spLocks noGrp="1"/>
          </p:cNvSpPr>
          <p:nvPr>
            <p:ph type="dt" sz="half" idx="10"/>
          </p:nvPr>
        </p:nvSpPr>
        <p:spPr/>
        <p:txBody>
          <a:bodyPr/>
          <a:lstStyle>
            <a:lvl1pPr algn="l">
              <a:defRPr sz="2000">
                <a:solidFill>
                  <a:schemeClr val="bg1">
                    <a:lumMod val="65000"/>
                    <a:lumOff val="35000"/>
                  </a:schemeClr>
                </a:solidFill>
                <a:latin typeface="Century Gothic" panose="020B0502020202020204" pitchFamily="34" charset="0"/>
                <a:ea typeface="Arial Unicode MS" panose="020B0604020202020204" pitchFamily="34" charset="-128"/>
                <a:cs typeface="Arial Unicode MS" panose="020B0604020202020204" pitchFamily="34" charset="-128"/>
              </a:defRPr>
            </a:lvl1pPr>
          </a:lstStyle>
          <a:p>
            <a:fld id="{DC902205-DC85-42D1-9968-9D06D4FF8F89}" type="datetime1">
              <a:rPr lang="fi-FI" smtClean="0">
                <a:solidFill>
                  <a:prstClr val="black">
                    <a:lumMod val="65000"/>
                    <a:lumOff val="35000"/>
                  </a:prstClr>
                </a:solidFill>
              </a:rPr>
              <a:pPr/>
              <a:t>27.10.2021</a:t>
            </a:fld>
            <a:endParaRPr lang="fi-FI" dirty="0">
              <a:solidFill>
                <a:prstClr val="black">
                  <a:lumMod val="65000"/>
                  <a:lumOff val="35000"/>
                </a:prstClr>
              </a:solidFill>
            </a:endParaRPr>
          </a:p>
        </p:txBody>
      </p:sp>
      <p:sp>
        <p:nvSpPr>
          <p:cNvPr id="5" name="Footer Placeholder 4"/>
          <p:cNvSpPr>
            <a:spLocks noGrp="1"/>
          </p:cNvSpPr>
          <p:nvPr>
            <p:ph type="ftr" sz="quarter" idx="11"/>
          </p:nvPr>
        </p:nvSpPr>
        <p:spPr>
          <a:xfrm>
            <a:off x="5910944" y="6482580"/>
            <a:ext cx="5900691" cy="274320"/>
          </a:xfrm>
        </p:spPr>
        <p:txBody>
          <a:bodyPr/>
          <a:lstStyle>
            <a:lvl1pPr>
              <a:defRPr sz="2000">
                <a:solidFill>
                  <a:schemeClr val="bg1">
                    <a:lumMod val="65000"/>
                    <a:lumOff val="35000"/>
                  </a:schemeClr>
                </a:solidFill>
                <a:latin typeface="Century Gothic" panose="020B0502020202020204" pitchFamily="34" charset="0"/>
                <a:ea typeface="Arial Unicode MS" panose="020B0604020202020204" pitchFamily="34" charset="-128"/>
                <a:cs typeface="Arial Unicode MS" panose="020B0604020202020204" pitchFamily="34" charset="-128"/>
              </a:defRPr>
            </a:lvl1pPr>
          </a:lstStyle>
          <a:p>
            <a:r>
              <a:rPr lang="fi-FI" dirty="0">
                <a:solidFill>
                  <a:prstClr val="black">
                    <a:lumMod val="65000"/>
                    <a:lumOff val="35000"/>
                  </a:prstClr>
                </a:solidFill>
              </a:rPr>
              <a:t>Name of the presenter, company</a:t>
            </a:r>
          </a:p>
        </p:txBody>
      </p:sp>
      <p:sp>
        <p:nvSpPr>
          <p:cNvPr id="10" name="Rectangle 9"/>
          <p:cNvSpPr/>
          <p:nvPr/>
        </p:nvSpPr>
        <p:spPr>
          <a:xfrm>
            <a:off x="1" y="-1"/>
            <a:ext cx="12190413" cy="4216401"/>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 name="Straight Connector 7"/>
          <p:cNvCxnSpPr/>
          <p:nvPr userDrawn="1"/>
        </p:nvCxnSpPr>
        <p:spPr>
          <a:xfrm>
            <a:off x="8399462" y="5229200"/>
            <a:ext cx="0" cy="914400"/>
          </a:xfrm>
          <a:prstGeom prst="line">
            <a:avLst/>
          </a:prstGeom>
          <a:ln w="28575">
            <a:solidFill>
              <a:srgbClr val="42725E"/>
            </a:solidFill>
          </a:ln>
        </p:spPr>
        <p:style>
          <a:lnRef idx="1">
            <a:schemeClr val="accent1"/>
          </a:lnRef>
          <a:fillRef idx="0">
            <a:schemeClr val="accent1"/>
          </a:fillRef>
          <a:effectRef idx="0">
            <a:schemeClr val="accent1"/>
          </a:effectRef>
          <a:fontRef idx="minor">
            <a:schemeClr val="tx1"/>
          </a:fontRef>
        </p:style>
      </p:cxnSp>
      <p:sp>
        <p:nvSpPr>
          <p:cNvPr id="14" name="22 CuadroTexto">
            <a:extLst>
              <a:ext uri="{FF2B5EF4-FFF2-40B4-BE49-F238E27FC236}">
                <a16:creationId xmlns:a16="http://schemas.microsoft.com/office/drawing/2014/main" id="{B3FACE8D-A889-44EA-B490-940CBCA2D9E6}"/>
              </a:ext>
            </a:extLst>
          </p:cNvPr>
          <p:cNvSpPr txBox="1"/>
          <p:nvPr userDrawn="1"/>
        </p:nvSpPr>
        <p:spPr>
          <a:xfrm>
            <a:off x="6072503" y="2780928"/>
            <a:ext cx="4320480" cy="430887"/>
          </a:xfrm>
          <a:prstGeom prst="rect">
            <a:avLst/>
          </a:prstGeom>
          <a:noFill/>
        </p:spPr>
        <p:txBody>
          <a:bodyPr wrap="square" rtlCol="0">
            <a:spAutoFit/>
          </a:bodyPr>
          <a:lstStyle/>
          <a:p>
            <a:pPr algn="ctr"/>
            <a:r>
              <a:rPr lang="en-US" sz="1100" kern="1200" dirty="0">
                <a:solidFill>
                  <a:srgbClr val="13376A"/>
                </a:solidFill>
                <a:effectLst/>
                <a:latin typeface="Century Gothic" panose="020B0502020202020204" pitchFamily="34" charset="0"/>
                <a:ea typeface="Arial Unicode MS" panose="020B0604020202020204" pitchFamily="34" charset="-128"/>
                <a:cs typeface="Arial Unicode MS" panose="020B0604020202020204" pitchFamily="34" charset="-128"/>
              </a:rPr>
              <a:t>CROSS </a:t>
            </a:r>
            <a:r>
              <a:rPr lang="en-US" sz="1100" kern="1200" dirty="0" err="1">
                <a:solidFill>
                  <a:srgbClr val="13376A"/>
                </a:solidFill>
                <a:effectLst/>
                <a:latin typeface="Century Gothic" panose="020B0502020202020204" pitchFamily="34" charset="0"/>
                <a:ea typeface="Arial Unicode MS" panose="020B0604020202020204" pitchFamily="34" charset="-128"/>
                <a:cs typeface="Arial Unicode MS" panose="020B0604020202020204" pitchFamily="34" charset="-128"/>
              </a:rPr>
              <a:t>BOrder</a:t>
            </a:r>
            <a:r>
              <a:rPr lang="en-US" sz="1100" kern="1200" dirty="0">
                <a:solidFill>
                  <a:srgbClr val="13376A"/>
                </a:solidFill>
                <a:effectLst/>
                <a:latin typeface="Century Gothic" panose="020B0502020202020204" pitchFamily="34" charset="0"/>
                <a:ea typeface="Arial Unicode MS" panose="020B0604020202020204" pitchFamily="34" charset="-128"/>
                <a:cs typeface="Arial Unicode MS" panose="020B0604020202020204" pitchFamily="34" charset="-128"/>
              </a:rPr>
              <a:t> management of variable renewable energies and storage units enabling a transnational Wholesale market</a:t>
            </a:r>
            <a:endParaRPr lang="es-ES_tradnl" sz="1100" dirty="0">
              <a:solidFill>
                <a:srgbClr val="13376A"/>
              </a:solidFill>
              <a:latin typeface="Century Gothic" panose="020B0502020202020204" pitchFamily="34" charset="0"/>
              <a:ea typeface="Arial Unicode MS" panose="020B0604020202020204" pitchFamily="34" charset="-128"/>
              <a:cs typeface="Arial Unicode MS" panose="020B0604020202020204" pitchFamily="34" charset="-128"/>
            </a:endParaRPr>
          </a:p>
        </p:txBody>
      </p:sp>
      <p:sp>
        <p:nvSpPr>
          <p:cNvPr id="13" name="Rectangle 6">
            <a:extLst>
              <a:ext uri="{FF2B5EF4-FFF2-40B4-BE49-F238E27FC236}">
                <a16:creationId xmlns:a16="http://schemas.microsoft.com/office/drawing/2014/main" id="{E0D2F0CB-020C-4C54-8B4C-12E41C946CB0}"/>
              </a:ext>
            </a:extLst>
          </p:cNvPr>
          <p:cNvSpPr/>
          <p:nvPr userDrawn="1"/>
        </p:nvSpPr>
        <p:spPr>
          <a:xfrm>
            <a:off x="0" y="4216400"/>
            <a:ext cx="12190413" cy="7622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5" name="Imagen 14">
            <a:extLst>
              <a:ext uri="{FF2B5EF4-FFF2-40B4-BE49-F238E27FC236}">
                <a16:creationId xmlns:a16="http://schemas.microsoft.com/office/drawing/2014/main" id="{C0155160-055E-426B-8F4F-51F16435E214}"/>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1990750" y="278132"/>
            <a:ext cx="6295689" cy="3604509"/>
          </a:xfrm>
          <a:prstGeom prst="rect">
            <a:avLst/>
          </a:prstGeom>
        </p:spPr>
      </p:pic>
    </p:spTree>
    <p:extLst>
      <p:ext uri="{BB962C8B-B14F-4D97-AF65-F5344CB8AC3E}">
        <p14:creationId xmlns:p14="http://schemas.microsoft.com/office/powerpoint/2010/main" val="279530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2">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DC065DE-A601-4FD3-9F00-877BDA3CE3B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15000" detail="0"/>
                    </a14:imgEffect>
                  </a14:imgLayer>
                </a14:imgProps>
              </a:ext>
              <a:ext uri="{28A0092B-C50C-407E-A947-70E740481C1C}">
                <a14:useLocalDpi xmlns:a14="http://schemas.microsoft.com/office/drawing/2010/main" val="0"/>
              </a:ext>
            </a:extLst>
          </a:blip>
          <a:stretch>
            <a:fillRect/>
          </a:stretch>
        </p:blipFill>
        <p:spPr>
          <a:xfrm>
            <a:off x="-44414" y="-891480"/>
            <a:ext cx="8963684" cy="8066701"/>
          </a:xfrm>
          <a:prstGeom prst="rect">
            <a:avLst/>
          </a:prstGeom>
        </p:spPr>
      </p:pic>
      <p:sp>
        <p:nvSpPr>
          <p:cNvPr id="7" name="Rectangle 6"/>
          <p:cNvSpPr/>
          <p:nvPr userDrawn="1"/>
        </p:nvSpPr>
        <p:spPr>
          <a:xfrm>
            <a:off x="1" y="0"/>
            <a:ext cx="12190413" cy="1587500"/>
          </a:xfrm>
          <a:prstGeom prst="rect">
            <a:avLst/>
          </a:prstGeom>
          <a:solidFill>
            <a:srgbClr val="D9D9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2" name="Title 1"/>
          <p:cNvSpPr>
            <a:spLocks noGrp="1"/>
          </p:cNvSpPr>
          <p:nvPr>
            <p:ph type="title" hasCustomPrompt="1"/>
          </p:nvPr>
        </p:nvSpPr>
        <p:spPr>
          <a:xfrm>
            <a:off x="380952" y="300231"/>
            <a:ext cx="8838049" cy="989584"/>
          </a:xfrm>
          <a:prstGeom prst="rect">
            <a:avLst/>
          </a:prstGeom>
        </p:spPr>
        <p:txBody>
          <a:bodyPr anchor="ctr"/>
          <a:lstStyle>
            <a:lvl1pPr>
              <a:defRPr baseline="0">
                <a:solidFill>
                  <a:srgbClr val="42725E"/>
                </a:solidFill>
                <a:latin typeface="Century Gothic" panose="020B0502020202020204" pitchFamily="34" charset="0"/>
              </a:defRPr>
            </a:lvl1pPr>
          </a:lstStyle>
          <a:p>
            <a:r>
              <a:rPr lang="en-US" dirty="0"/>
              <a:t>SLIDE TITLE</a:t>
            </a:r>
          </a:p>
        </p:txBody>
      </p:sp>
      <p:sp>
        <p:nvSpPr>
          <p:cNvPr id="8" name="Rectangle 7"/>
          <p:cNvSpPr/>
          <p:nvPr userDrawn="1"/>
        </p:nvSpPr>
        <p:spPr>
          <a:xfrm>
            <a:off x="1" y="6649776"/>
            <a:ext cx="12190413" cy="235497"/>
          </a:xfrm>
          <a:prstGeom prst="rect">
            <a:avLst/>
          </a:prstGeom>
          <a:solidFill>
            <a:srgbClr val="42725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13" name="Rectangle 6">
            <a:extLst>
              <a:ext uri="{FF2B5EF4-FFF2-40B4-BE49-F238E27FC236}">
                <a16:creationId xmlns:a16="http://schemas.microsoft.com/office/drawing/2014/main" id="{B3C3B22A-9B61-4198-B231-DC0541AD53D2}"/>
              </a:ext>
            </a:extLst>
          </p:cNvPr>
          <p:cNvSpPr/>
          <p:nvPr userDrawn="1"/>
        </p:nvSpPr>
        <p:spPr>
          <a:xfrm>
            <a:off x="8407" y="1511280"/>
            <a:ext cx="12190413" cy="7622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2" name="Imagen 11">
            <a:extLst>
              <a:ext uri="{FF2B5EF4-FFF2-40B4-BE49-F238E27FC236}">
                <a16:creationId xmlns:a16="http://schemas.microsoft.com/office/drawing/2014/main" id="{8390D2BA-7B5A-4A17-B4FD-850C6B295432}"/>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9674620" y="157454"/>
            <a:ext cx="2020558" cy="1156842"/>
          </a:xfrm>
          <a:prstGeom prst="rect">
            <a:avLst/>
          </a:prstGeom>
        </p:spPr>
      </p:pic>
      <p:sp>
        <p:nvSpPr>
          <p:cNvPr id="9" name="Text Placeholder 10"/>
          <p:cNvSpPr>
            <a:spLocks noGrp="1"/>
          </p:cNvSpPr>
          <p:nvPr>
            <p:ph type="body" sz="quarter" idx="10" hasCustomPrompt="1"/>
          </p:nvPr>
        </p:nvSpPr>
        <p:spPr>
          <a:xfrm>
            <a:off x="571426" y="1946920"/>
            <a:ext cx="11123752" cy="4403083"/>
          </a:xfrm>
          <a:prstGeom prst="rect">
            <a:avLst/>
          </a:prstGeom>
        </p:spPr>
        <p:txBody>
          <a:bodyPr/>
          <a:lstStyle>
            <a:lvl1pPr marL="444500" indent="-444500">
              <a:lnSpc>
                <a:spcPct val="100000"/>
              </a:lnSpc>
              <a:buClr>
                <a:schemeClr val="tx1"/>
              </a:buClr>
              <a:buFont typeface="Wingdings" panose="05000000000000000000" pitchFamily="2" charset="2"/>
              <a:buChar char="§"/>
              <a:defRPr sz="3600" b="0" baseline="0">
                <a:solidFill>
                  <a:srgbClr val="13376A"/>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540000" indent="-324000">
              <a:lnSpc>
                <a:spcPct val="100000"/>
              </a:lnSpc>
              <a:spcBef>
                <a:spcPts val="0"/>
              </a:spcBef>
              <a:spcAft>
                <a:spcPts val="0"/>
              </a:spcAft>
              <a:buClr>
                <a:srgbClr val="13376A"/>
              </a:buClr>
              <a:buSzPct val="50000"/>
              <a:buFont typeface="Wingdings" panose="05000000000000000000" pitchFamily="2" charset="2"/>
              <a:buChar char="q"/>
              <a:defRPr sz="3200">
                <a:solidFill>
                  <a:srgbClr val="13376A"/>
                </a:solidFill>
              </a:defRPr>
            </a:lvl2pPr>
            <a:lvl3pPr marL="612000" indent="-252000" defTabSz="576000">
              <a:lnSpc>
                <a:spcPct val="100000"/>
              </a:lnSpc>
              <a:spcBef>
                <a:spcPts val="200"/>
              </a:spcBef>
              <a:buClrTx/>
              <a:buFont typeface="Wingdings" panose="05000000000000000000" pitchFamily="2" charset="2"/>
              <a:buChar char="§"/>
              <a:defRPr sz="2400">
                <a:solidFill>
                  <a:srgbClr val="13376A"/>
                </a:solidFill>
              </a:defRPr>
            </a:lvl3pPr>
            <a:lvl4pPr>
              <a:defRPr sz="1800">
                <a:solidFill>
                  <a:srgbClr val="13376A"/>
                </a:solidFill>
              </a:defRPr>
            </a:lvl4pPr>
            <a:lvl5pPr marL="936000" indent="-252000">
              <a:lnSpc>
                <a:spcPct val="100000"/>
              </a:lnSpc>
              <a:buClr>
                <a:srgbClr val="339933"/>
              </a:buClr>
              <a:buSzPct val="90000"/>
              <a:buFont typeface="Wingdings" panose="05000000000000000000" pitchFamily="2" charset="2"/>
              <a:buChar char="§"/>
              <a:defRPr sz="1800" baseline="0">
                <a:solidFill>
                  <a:srgbClr val="13376A"/>
                </a:solidFill>
                <a:latin typeface="+mj-lt"/>
                <a:ea typeface="Arial Unicode MS" panose="020B0604020202020204" pitchFamily="34" charset="-128"/>
                <a:cs typeface="Arial Unicode MS" panose="020B0604020202020204" pitchFamily="34" charset="-128"/>
              </a:defRPr>
            </a:lvl5pPr>
          </a:lstStyle>
          <a:p>
            <a:pPr lvl="0"/>
            <a:r>
              <a:rPr lang="en-US" dirty="0"/>
              <a:t>First level text</a:t>
            </a:r>
          </a:p>
          <a:p>
            <a:pPr lvl="1"/>
            <a:r>
              <a:rPr lang="en-US" dirty="0"/>
              <a:t>Second Level</a:t>
            </a:r>
          </a:p>
          <a:p>
            <a:pPr lvl="2"/>
            <a:r>
              <a:rPr lang="en-US" dirty="0"/>
              <a:t>Third Level</a:t>
            </a:r>
          </a:p>
          <a:p>
            <a:pPr lvl="3"/>
            <a:r>
              <a:rPr lang="en-US" dirty="0"/>
              <a:t> Fourth Level</a:t>
            </a:r>
          </a:p>
          <a:p>
            <a:pPr lvl="4"/>
            <a:r>
              <a:rPr lang="en-US" dirty="0"/>
              <a:t>Fifth level</a:t>
            </a:r>
          </a:p>
        </p:txBody>
      </p:sp>
    </p:spTree>
    <p:extLst>
      <p:ext uri="{BB962C8B-B14F-4D97-AF65-F5344CB8AC3E}">
        <p14:creationId xmlns:p14="http://schemas.microsoft.com/office/powerpoint/2010/main" val="372513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ding slide">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F368D6D-2ECF-4C0E-9B39-4A9CD19B9BB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15000" detail="0"/>
                    </a14:imgEffect>
                  </a14:imgLayer>
                </a14:imgProps>
              </a:ext>
              <a:ext uri="{28A0092B-C50C-407E-A947-70E740481C1C}">
                <a14:useLocalDpi xmlns:a14="http://schemas.microsoft.com/office/drawing/2010/main" val="0"/>
              </a:ext>
            </a:extLst>
          </a:blip>
          <a:stretch>
            <a:fillRect/>
          </a:stretch>
        </p:blipFill>
        <p:spPr>
          <a:xfrm>
            <a:off x="-44414" y="-891480"/>
            <a:ext cx="8963684" cy="8066701"/>
          </a:xfrm>
          <a:prstGeom prst="rect">
            <a:avLst/>
          </a:prstGeom>
        </p:spPr>
      </p:pic>
      <p:sp>
        <p:nvSpPr>
          <p:cNvPr id="7" name="Rectangle 6"/>
          <p:cNvSpPr/>
          <p:nvPr userDrawn="1"/>
        </p:nvSpPr>
        <p:spPr>
          <a:xfrm>
            <a:off x="1" y="5386698"/>
            <a:ext cx="12190413" cy="440134"/>
          </a:xfrm>
          <a:prstGeom prst="rect">
            <a:avLst/>
          </a:prstGeom>
          <a:solidFill>
            <a:srgbClr val="DDDDD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2" name="Title 1"/>
          <p:cNvSpPr>
            <a:spLocks noGrp="1"/>
          </p:cNvSpPr>
          <p:nvPr>
            <p:ph type="title" hasCustomPrompt="1"/>
          </p:nvPr>
        </p:nvSpPr>
        <p:spPr>
          <a:xfrm>
            <a:off x="3767947" y="368839"/>
            <a:ext cx="7771388" cy="1463040"/>
          </a:xfrm>
          <a:prstGeom prst="rect">
            <a:avLst/>
          </a:prstGeom>
        </p:spPr>
        <p:txBody>
          <a:bodyPr anchor="ctr">
            <a:normAutofit/>
          </a:bodyPr>
          <a:lstStyle>
            <a:lvl1pPr algn="r">
              <a:defRPr lang="en-US" sz="3600" kern="1200" cap="all" spc="100" baseline="0" dirty="0" smtClean="0">
                <a:solidFill>
                  <a:srgbClr val="003366"/>
                </a:solidFill>
                <a:latin typeface="Century Gothic" panose="020B0502020202020204" pitchFamily="34" charset="0"/>
                <a:ea typeface="+mj-ea"/>
                <a:cs typeface="+mj-cs"/>
              </a:defRPr>
            </a:lvl1pPr>
          </a:lstStyle>
          <a:p>
            <a:r>
              <a:rPr lang="en-US" dirty="0"/>
              <a:t>Thank You! Questions?</a:t>
            </a:r>
          </a:p>
        </p:txBody>
      </p:sp>
      <p:sp>
        <p:nvSpPr>
          <p:cNvPr id="3" name="Text Placeholder 2"/>
          <p:cNvSpPr>
            <a:spLocks noGrp="1"/>
          </p:cNvSpPr>
          <p:nvPr>
            <p:ph type="body" idx="1" hasCustomPrompt="1"/>
          </p:nvPr>
        </p:nvSpPr>
        <p:spPr>
          <a:xfrm>
            <a:off x="3824549" y="2245574"/>
            <a:ext cx="7896027" cy="2796326"/>
          </a:xfrm>
          <a:prstGeom prst="rect">
            <a:avLst/>
          </a:prstGeom>
        </p:spPr>
        <p:txBody>
          <a:bodyPr lIns="91440" rIns="91440" anchor="ctr">
            <a:noAutofit/>
          </a:bodyPr>
          <a:lstStyle>
            <a:lvl1pPr marL="0" indent="0">
              <a:lnSpc>
                <a:spcPct val="150000"/>
              </a:lnSpc>
              <a:spcBef>
                <a:spcPts val="0"/>
              </a:spcBef>
              <a:spcAft>
                <a:spcPts val="0"/>
              </a:spcAft>
              <a:buNone/>
              <a:defRPr lang="en-US" sz="2400" kern="1200" dirty="0" smtClean="0">
                <a:solidFill>
                  <a:schemeClr val="bg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None/>
            </a:pPr>
            <a:r>
              <a:rPr lang="en-US" dirty="0"/>
              <a:t>Presenter Name</a:t>
            </a:r>
          </a:p>
          <a:p>
            <a:pPr marL="0" lvl="0" indent="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None/>
            </a:pPr>
            <a:r>
              <a:rPr lang="en-US" dirty="0"/>
              <a:t>Contact information</a:t>
            </a:r>
          </a:p>
          <a:p>
            <a:pPr marL="0" lvl="0" indent="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None/>
            </a:pPr>
            <a:r>
              <a:rPr lang="en-US" dirty="0"/>
              <a:t>@</a:t>
            </a:r>
          </a:p>
          <a:p>
            <a:pPr marL="0" lvl="0" indent="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None/>
            </a:pPr>
            <a:r>
              <a:rPr lang="en-US" dirty="0"/>
              <a:t>Tel.</a:t>
            </a:r>
          </a:p>
        </p:txBody>
      </p:sp>
      <p:sp>
        <p:nvSpPr>
          <p:cNvPr id="10" name="TextBox 9"/>
          <p:cNvSpPr txBox="1"/>
          <p:nvPr userDrawn="1"/>
        </p:nvSpPr>
        <p:spPr>
          <a:xfrm>
            <a:off x="406574" y="6171630"/>
            <a:ext cx="11580744" cy="369332"/>
          </a:xfrm>
          <a:prstGeom prst="rect">
            <a:avLst/>
          </a:prstGeom>
          <a:noFill/>
        </p:spPr>
        <p:txBody>
          <a:bodyPr wrap="square" rtlCol="0">
            <a:spAutoFit/>
          </a:bodyPr>
          <a:lstStyle/>
          <a:p>
            <a:pPr algn="r">
              <a:lnSpc>
                <a:spcPct val="90000"/>
              </a:lnSpc>
              <a:spcBef>
                <a:spcPts val="1200"/>
              </a:spcBef>
              <a:spcAft>
                <a:spcPts val="200"/>
              </a:spcAft>
              <a:buClr>
                <a:srgbClr val="297FD5"/>
              </a:buClr>
              <a:buSzPct val="100000"/>
              <a:buFont typeface="Tw Cen MT" panose="020B0602020104020603" pitchFamily="34" charset="0"/>
              <a:buNone/>
            </a:pPr>
            <a:r>
              <a:rPr lang="fi-FI" sz="2000" dirty="0">
                <a:solidFill>
                  <a:srgbClr val="42725E"/>
                </a:solidFill>
                <a:latin typeface="Century Gothic" panose="020B0502020202020204" pitchFamily="34" charset="0"/>
                <a:ea typeface="Arial Unicode MS" panose="020B0604020202020204" pitchFamily="34" charset="-128"/>
                <a:cs typeface="Arial Unicode MS" panose="020B0604020202020204" pitchFamily="34" charset="-128"/>
              </a:rPr>
              <a:t>For more information visit: </a:t>
            </a:r>
            <a:r>
              <a:rPr lang="fi-FI" sz="2000" dirty="0">
                <a:solidFill>
                  <a:srgbClr val="ACCBF9">
                    <a:lumMod val="50000"/>
                  </a:srgbClr>
                </a:solidFill>
                <a:latin typeface="Century Gothic" panose="020B0502020202020204" pitchFamily="34" charset="0"/>
                <a:ea typeface="Arial Unicode MS" panose="020B0604020202020204" pitchFamily="34" charset="-128"/>
                <a:cs typeface="Arial Unicode MS" panose="020B0604020202020204" pitchFamily="34" charset="-128"/>
              </a:rPr>
              <a:t>crossbowproject.eu</a:t>
            </a:r>
          </a:p>
        </p:txBody>
      </p:sp>
      <p:sp>
        <p:nvSpPr>
          <p:cNvPr id="9" name="22 CuadroTexto">
            <a:extLst>
              <a:ext uri="{FF2B5EF4-FFF2-40B4-BE49-F238E27FC236}">
                <a16:creationId xmlns:a16="http://schemas.microsoft.com/office/drawing/2014/main" id="{E2FE5EED-BAFD-47AA-B9E7-8292C4384AE3}"/>
              </a:ext>
            </a:extLst>
          </p:cNvPr>
          <p:cNvSpPr txBox="1"/>
          <p:nvPr userDrawn="1"/>
        </p:nvSpPr>
        <p:spPr>
          <a:xfrm>
            <a:off x="334566" y="3501541"/>
            <a:ext cx="3119047" cy="261610"/>
          </a:xfrm>
          <a:prstGeom prst="rect">
            <a:avLst/>
          </a:prstGeom>
          <a:noFill/>
        </p:spPr>
        <p:txBody>
          <a:bodyPr wrap="square" rtlCol="0">
            <a:spAutoFit/>
          </a:bodyPr>
          <a:lstStyle/>
          <a:p>
            <a:pPr algn="ctr"/>
            <a:endParaRPr lang="es-ES_tradnl" sz="1100" dirty="0">
              <a:solidFill>
                <a:srgbClr val="13376A"/>
              </a:solidFill>
              <a:latin typeface="Century Gothic" panose="020B0502020202020204" pitchFamily="34" charset="0"/>
              <a:ea typeface="Arial Unicode MS" panose="020B0604020202020204" pitchFamily="34" charset="-128"/>
              <a:cs typeface="Arial Unicode MS" panose="020B0604020202020204" pitchFamily="34" charset="-128"/>
            </a:endParaRPr>
          </a:p>
        </p:txBody>
      </p:sp>
      <p:sp>
        <p:nvSpPr>
          <p:cNvPr id="14" name="Rectangle 6">
            <a:extLst>
              <a:ext uri="{FF2B5EF4-FFF2-40B4-BE49-F238E27FC236}">
                <a16:creationId xmlns:a16="http://schemas.microsoft.com/office/drawing/2014/main" id="{055E6A19-5496-43D1-BDE1-E084EDC9E33C}"/>
              </a:ext>
            </a:extLst>
          </p:cNvPr>
          <p:cNvSpPr/>
          <p:nvPr userDrawn="1"/>
        </p:nvSpPr>
        <p:spPr>
          <a:xfrm>
            <a:off x="20767" y="-14069"/>
            <a:ext cx="12190413" cy="7622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2" name="Imagen 11">
            <a:extLst>
              <a:ext uri="{FF2B5EF4-FFF2-40B4-BE49-F238E27FC236}">
                <a16:creationId xmlns:a16="http://schemas.microsoft.com/office/drawing/2014/main" id="{4A77EAC1-2B59-491F-A9A7-73DF8FA2C04D}"/>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190550" y="1556792"/>
            <a:ext cx="3181499" cy="1821522"/>
          </a:xfrm>
          <a:prstGeom prst="rect">
            <a:avLst/>
          </a:prstGeom>
        </p:spPr>
      </p:pic>
      <p:sp>
        <p:nvSpPr>
          <p:cNvPr id="5" name="Rectángulo 4"/>
          <p:cNvSpPr/>
          <p:nvPr userDrawn="1"/>
        </p:nvSpPr>
        <p:spPr>
          <a:xfrm>
            <a:off x="421085" y="3604912"/>
            <a:ext cx="3155031" cy="400110"/>
          </a:xfrm>
          <a:prstGeom prst="rect">
            <a:avLst/>
          </a:prstGeom>
        </p:spPr>
        <p:txBody>
          <a:bodyPr wrap="none">
            <a:spAutoFit/>
          </a:bodyPr>
          <a:lstStyle/>
          <a:p>
            <a:r>
              <a:rPr lang="en-GB" sz="1800" u="sng" dirty="0">
                <a:solidFill>
                  <a:srgbClr val="00224C"/>
                </a:solidFill>
                <a:effectLst/>
                <a:uFill>
                  <a:solidFill>
                    <a:srgbClr val="51BA00"/>
                  </a:solidFill>
                </a:uFill>
                <a:latin typeface="Arial" panose="020B0604020202020204" pitchFamily="34" charset="0"/>
                <a:ea typeface="Times New Roman" panose="02020603050405020304" pitchFamily="18" charset="0"/>
                <a:cs typeface="Times New Roman" panose="02020603050405020304" pitchFamily="18" charset="0"/>
              </a:rPr>
              <a:t>Clean energy a</a:t>
            </a:r>
            <a:r>
              <a:rPr lang="en-GB" sz="2000" u="sng" dirty="0">
                <a:solidFill>
                  <a:srgbClr val="51BA00"/>
                </a:solidFill>
                <a:effectLst/>
                <a:uFill>
                  <a:solidFill>
                    <a:srgbClr val="51BA00"/>
                  </a:solidFill>
                </a:uFill>
                <a:latin typeface="TitilliumText22L Xb" pitchFamily="50" charset="0"/>
                <a:ea typeface="Times New Roman" panose="02020603050405020304" pitchFamily="18" charset="0"/>
                <a:cs typeface="Times New Roman" panose="02020603050405020304" pitchFamily="18" charset="0"/>
              </a:rPr>
              <a:t>cross</a:t>
            </a:r>
            <a:r>
              <a:rPr lang="en-GB" sz="1800" u="sng" dirty="0">
                <a:solidFill>
                  <a:srgbClr val="00224C"/>
                </a:solidFill>
                <a:effectLst/>
                <a:uFill>
                  <a:solidFill>
                    <a:srgbClr val="51BA00"/>
                  </a:solidFill>
                </a:uFill>
                <a:latin typeface="Arial" panose="020B0604020202020204" pitchFamily="34" charset="0"/>
                <a:ea typeface="Times New Roman" panose="02020603050405020304" pitchFamily="18" charset="0"/>
                <a:cs typeface="Times New Roman" panose="02020603050405020304" pitchFamily="18" charset="0"/>
              </a:rPr>
              <a:t> Europe</a:t>
            </a:r>
            <a:endParaRPr lang="en-GB" dirty="0"/>
          </a:p>
        </p:txBody>
      </p:sp>
    </p:spTree>
    <p:extLst>
      <p:ext uri="{BB962C8B-B14F-4D97-AF65-F5344CB8AC3E}">
        <p14:creationId xmlns:p14="http://schemas.microsoft.com/office/powerpoint/2010/main" val="33665956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23997" y="6470704"/>
            <a:ext cx="215386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F6FF38E-E595-4B93-BAC1-CF4B7921F78F}" type="datetime1">
              <a:rPr lang="fi-FI" smtClean="0">
                <a:solidFill>
                  <a:prstClr val="white">
                    <a:lumMod val="95000"/>
                    <a:lumOff val="5000"/>
                  </a:prstClr>
                </a:solidFill>
              </a:rPr>
              <a:pPr/>
              <a:t>27.10.2021</a:t>
            </a:fld>
            <a:endParaRPr lang="fi-FI">
              <a:solidFill>
                <a:prstClr val="white">
                  <a:lumMod val="95000"/>
                  <a:lumOff val="5000"/>
                </a:prstClr>
              </a:solidFill>
            </a:endParaRPr>
          </a:p>
        </p:txBody>
      </p:sp>
      <p:sp>
        <p:nvSpPr>
          <p:cNvPr id="5" name="Footer Placeholder 4"/>
          <p:cNvSpPr>
            <a:spLocks noGrp="1"/>
          </p:cNvSpPr>
          <p:nvPr>
            <p:ph type="ftr" sz="quarter" idx="3"/>
          </p:nvPr>
        </p:nvSpPr>
        <p:spPr>
          <a:xfrm>
            <a:off x="4842303" y="6470704"/>
            <a:ext cx="5900691"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solidFill>
                  <a:prstClr val="white">
                    <a:lumMod val="95000"/>
                    <a:lumOff val="5000"/>
                  </a:prstClr>
                </a:solidFill>
              </a:rPr>
              <a:t>Name of the presenter, company</a:t>
            </a:r>
            <a:endParaRPr lang="fi-FI">
              <a:solidFill>
                <a:prstClr val="white">
                  <a:lumMod val="95000"/>
                  <a:lumOff val="5000"/>
                </a:prstClr>
              </a:solidFill>
            </a:endParaRPr>
          </a:p>
        </p:txBody>
      </p:sp>
      <p:sp>
        <p:nvSpPr>
          <p:cNvPr id="6" name="Slide Number Placeholder 5"/>
          <p:cNvSpPr>
            <a:spLocks noGrp="1"/>
          </p:cNvSpPr>
          <p:nvPr>
            <p:ph type="sldNum" sz="quarter" idx="4"/>
          </p:nvPr>
        </p:nvSpPr>
        <p:spPr>
          <a:xfrm>
            <a:off x="10835923" y="6470704"/>
            <a:ext cx="97354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A85C81B-0047-4374-875E-08DF17B38DFC}" type="slidenum">
              <a:rPr lang="fi-FI" smtClean="0">
                <a:solidFill>
                  <a:prstClr val="white">
                    <a:lumMod val="95000"/>
                    <a:lumOff val="5000"/>
                  </a:prstClr>
                </a:solidFill>
              </a:rPr>
              <a:pPr/>
              <a:t>‹#›</a:t>
            </a:fld>
            <a:endParaRPr lang="fi-FI">
              <a:solidFill>
                <a:prstClr val="white">
                  <a:lumMod val="95000"/>
                  <a:lumOff val="5000"/>
                </a:prstClr>
              </a:solidFill>
            </a:endParaRPr>
          </a:p>
        </p:txBody>
      </p:sp>
    </p:spTree>
    <p:extLst>
      <p:ext uri="{BB962C8B-B14F-4D97-AF65-F5344CB8AC3E}">
        <p14:creationId xmlns:p14="http://schemas.microsoft.com/office/powerpoint/2010/main" val="3480413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Lst>
  <p:hf hdr="0"/>
  <p:txStyles>
    <p:titleStyle>
      <a:lvl1pPr algn="l" defTabSz="914400" rtl="0" eaLnBrk="1" latinLnBrk="0" hangingPunct="1">
        <a:lnSpc>
          <a:spcPct val="80000"/>
        </a:lnSpc>
        <a:spcBef>
          <a:spcPct val="0"/>
        </a:spcBef>
        <a:buNone/>
        <a:defRPr sz="5000" kern="1200" cap="all" spc="100" baseline="0">
          <a:solidFill>
            <a:schemeClr val="tx2">
              <a:lumMod val="7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3600" kern="1200">
          <a:solidFill>
            <a:schemeClr val="bg1"/>
          </a:solidFill>
          <a:latin typeface="+mn-lt"/>
          <a:ea typeface="+mn-ea"/>
          <a:cs typeface="+mn-cs"/>
        </a:defRPr>
      </a:lvl1pPr>
      <a:lvl2pPr marL="699516" indent="-571500" algn="l" defTabSz="914400" rtl="0" eaLnBrk="1" latinLnBrk="0" hangingPunct="1">
        <a:lnSpc>
          <a:spcPct val="90000"/>
        </a:lnSpc>
        <a:spcBef>
          <a:spcPts val="200"/>
        </a:spcBef>
        <a:spcAft>
          <a:spcPts val="400"/>
        </a:spcAft>
        <a:buClr>
          <a:schemeClr val="accent2"/>
        </a:buClr>
        <a:buFont typeface="Courier New" panose="02070309020205020404" pitchFamily="49" charset="0"/>
        <a:buChar char="o"/>
        <a:defRPr sz="3600" kern="1200">
          <a:solidFill>
            <a:schemeClr val="bg1"/>
          </a:solidFill>
          <a:latin typeface="+mn-lt"/>
          <a:ea typeface="+mn-ea"/>
          <a:cs typeface="+mn-cs"/>
        </a:defRPr>
      </a:lvl2pPr>
      <a:lvl3pPr marL="768096" indent="-457200" algn="l" defTabSz="914400" rtl="0" eaLnBrk="1" latinLnBrk="0" hangingPunct="1">
        <a:lnSpc>
          <a:spcPct val="90000"/>
        </a:lnSpc>
        <a:spcBef>
          <a:spcPts val="200"/>
        </a:spcBef>
        <a:spcAft>
          <a:spcPts val="400"/>
        </a:spcAft>
        <a:buClr>
          <a:schemeClr val="accent2"/>
        </a:buClr>
        <a:buFont typeface="Arial" panose="020B0604020202020204" pitchFamily="34" charset="0"/>
        <a:buChar char="•"/>
        <a:defRPr sz="3200" kern="1200">
          <a:solidFill>
            <a:schemeClr val="bg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Arial" panose="020B0604020202020204" pitchFamily="34" charset="0"/>
        <a:buChar char="•"/>
        <a:defRPr sz="2800" kern="1200">
          <a:solidFill>
            <a:schemeClr val="bg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728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4AAD-7DA4-454E-A419-1C6C1A2D2392}"/>
              </a:ext>
            </a:extLst>
          </p:cNvPr>
          <p:cNvSpPr>
            <a:spLocks noGrp="1"/>
          </p:cNvSpPr>
          <p:nvPr>
            <p:ph type="title"/>
          </p:nvPr>
        </p:nvSpPr>
        <p:spPr/>
        <p:txBody>
          <a:bodyPr/>
          <a:lstStyle/>
          <a:p>
            <a:pPr algn="ctr"/>
            <a:r>
              <a:rPr lang="en-US" sz="4400" dirty="0"/>
              <a:t>Cybersecurity bodies potentially impacted</a:t>
            </a:r>
          </a:p>
        </p:txBody>
      </p:sp>
      <p:sp>
        <p:nvSpPr>
          <p:cNvPr id="3" name="Text Placeholder 2">
            <a:extLst>
              <a:ext uri="{FF2B5EF4-FFF2-40B4-BE49-F238E27FC236}">
                <a16:creationId xmlns:a16="http://schemas.microsoft.com/office/drawing/2014/main" id="{F717CA14-B7F2-4689-86AE-15D8E5C942BE}"/>
              </a:ext>
            </a:extLst>
          </p:cNvPr>
          <p:cNvSpPr>
            <a:spLocks noGrp="1"/>
          </p:cNvSpPr>
          <p:nvPr>
            <p:ph type="body" sz="quarter" idx="10"/>
          </p:nvPr>
        </p:nvSpPr>
        <p:spPr>
          <a:xfrm>
            <a:off x="374642" y="2132856"/>
            <a:ext cx="11394524" cy="4176464"/>
          </a:xfrm>
        </p:spPr>
        <p:txBody>
          <a:bodyPr/>
          <a:lstStyle/>
          <a:p>
            <a:pPr marL="0" indent="0" algn="just">
              <a:buNone/>
            </a:pPr>
            <a:r>
              <a:rPr lang="en-US" sz="2400" dirty="0">
                <a:latin typeface="Arial Narrow" panose="020B0606020202030204" pitchFamily="34" charset="0"/>
              </a:rPr>
              <a:t>According to the screening performed by CROSSBOW Team, the potentially impacted technical bodies, working on cybersecurity, are the following:</a:t>
            </a:r>
          </a:p>
          <a:p>
            <a:pPr algn="just">
              <a:buFont typeface="Wingdings" panose="05000000000000000000" pitchFamily="2" charset="2"/>
              <a:buChar char="Ø"/>
            </a:pPr>
            <a:r>
              <a:rPr lang="en-US" sz="2400" dirty="0">
                <a:latin typeface="Arial Narrow" panose="020B0606020202030204" pitchFamily="34" charset="0"/>
              </a:rPr>
              <a:t>CEN / CLC / JTC 13 – Cybersecurity and Data Protection</a:t>
            </a:r>
          </a:p>
          <a:p>
            <a:pPr algn="just">
              <a:buFont typeface="Wingdings" panose="05000000000000000000" pitchFamily="2" charset="2"/>
              <a:buChar char="Ø"/>
            </a:pPr>
            <a:r>
              <a:rPr lang="en-US" sz="2400" dirty="0">
                <a:latin typeface="Arial Narrow" panose="020B0606020202030204" pitchFamily="34" charset="0"/>
              </a:rPr>
              <a:t>CEN / CLC / WS HECTOS – CEN-CENELEC Workshop on Guidelines on evaluation systems and schemes for physical security products</a:t>
            </a:r>
          </a:p>
          <a:p>
            <a:pPr algn="just">
              <a:buFont typeface="Wingdings" panose="05000000000000000000" pitchFamily="2" charset="2"/>
              <a:buChar char="Ø"/>
            </a:pPr>
            <a:r>
              <a:rPr lang="en-US" sz="2400" dirty="0">
                <a:latin typeface="Arial Narrow" panose="020B0606020202030204" pitchFamily="34" charset="0"/>
              </a:rPr>
              <a:t>CEN / CLC / ETSI / CG-SG – Coordination Group on Smart Grids (CG-SG)</a:t>
            </a:r>
          </a:p>
          <a:p>
            <a:pPr algn="just">
              <a:buFont typeface="Wingdings" panose="05000000000000000000" pitchFamily="2" charset="2"/>
              <a:buChar char="Ø"/>
            </a:pPr>
            <a:r>
              <a:rPr lang="en-US" sz="2400" dirty="0">
                <a:latin typeface="Arial Narrow" panose="020B0606020202030204" pitchFamily="34" charset="0"/>
              </a:rPr>
              <a:t>CEN / TC 224 – Electronic identification and authentication</a:t>
            </a:r>
          </a:p>
          <a:p>
            <a:pPr algn="just">
              <a:buFont typeface="Wingdings" panose="05000000000000000000" pitchFamily="2" charset="2"/>
              <a:buChar char="Ø"/>
            </a:pPr>
            <a:r>
              <a:rPr lang="en-US" sz="2400" dirty="0">
                <a:latin typeface="Arial Narrow" panose="020B0606020202030204" pitchFamily="34" charset="0"/>
              </a:rPr>
              <a:t>CEN / TC 428 – ICT skills and digital competencies</a:t>
            </a:r>
          </a:p>
          <a:p>
            <a:pPr algn="just">
              <a:buFont typeface="Wingdings" panose="05000000000000000000" pitchFamily="2" charset="2"/>
              <a:buChar char="Ø"/>
            </a:pPr>
            <a:endParaRPr lang="en-US" sz="2400" dirty="0">
              <a:latin typeface="Arial Narrow" panose="020B0606020202030204" pitchFamily="34" charset="0"/>
            </a:endParaRPr>
          </a:p>
        </p:txBody>
      </p:sp>
    </p:spTree>
    <p:extLst>
      <p:ext uri="{BB962C8B-B14F-4D97-AF65-F5344CB8AC3E}">
        <p14:creationId xmlns:p14="http://schemas.microsoft.com/office/powerpoint/2010/main" val="353902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texto"/>
          <p:cNvSpPr>
            <a:spLocks noGrp="1"/>
          </p:cNvSpPr>
          <p:nvPr>
            <p:ph type="body" idx="1"/>
          </p:nvPr>
        </p:nvSpPr>
        <p:spPr>
          <a:xfrm>
            <a:off x="3824549" y="2245574"/>
            <a:ext cx="4718929" cy="2796326"/>
          </a:xfrm>
        </p:spPr>
        <p:txBody>
          <a:bodyPr/>
          <a:lstStyle/>
          <a:p>
            <a:pPr algn="ctr">
              <a:spcBef>
                <a:spcPts val="0"/>
              </a:spcBef>
              <a:spcAft>
                <a:spcPts val="0"/>
              </a:spcAft>
            </a:pPr>
            <a:r>
              <a:rPr lang="en-US" kern="0" dirty="0">
                <a:solidFill>
                  <a:srgbClr val="0070C0"/>
                </a:solidFill>
              </a:rPr>
              <a:t>dr. Dan PREOTESCU</a:t>
            </a:r>
          </a:p>
          <a:p>
            <a:pPr algn="ctr">
              <a:spcBef>
                <a:spcPts val="0"/>
              </a:spcBef>
              <a:spcAft>
                <a:spcPts val="0"/>
              </a:spcAft>
            </a:pPr>
            <a:r>
              <a:rPr lang="en-US" kern="0" dirty="0">
                <a:solidFill>
                  <a:srgbClr val="0070C0"/>
                </a:solidFill>
              </a:rPr>
              <a:t>Romanian Energy Center</a:t>
            </a:r>
          </a:p>
          <a:p>
            <a:pPr algn="ctr">
              <a:spcBef>
                <a:spcPts val="0"/>
              </a:spcBef>
              <a:spcAft>
                <a:spcPts val="0"/>
              </a:spcAft>
            </a:pPr>
            <a:endParaRPr lang="en-US" kern="0" dirty="0">
              <a:solidFill>
                <a:srgbClr val="002060"/>
              </a:solidFill>
            </a:endParaRPr>
          </a:p>
          <a:p>
            <a:pPr algn="ctr">
              <a:spcBef>
                <a:spcPts val="0"/>
              </a:spcBef>
              <a:spcAft>
                <a:spcPts val="0"/>
              </a:spcAft>
            </a:pPr>
            <a:r>
              <a:rPr lang="en-US" kern="0" dirty="0">
                <a:solidFill>
                  <a:srgbClr val="002060"/>
                </a:solidFill>
              </a:rPr>
              <a:t>dan.preotescu@crenerg.org</a:t>
            </a:r>
            <a:endParaRPr lang="es-ES_tradnl" kern="0" dirty="0">
              <a:solidFill>
                <a:schemeClr val="tx1">
                  <a:lumMod val="75000"/>
                  <a:lumOff val="25000"/>
                </a:schemeClr>
              </a:solidFill>
            </a:endParaRPr>
          </a:p>
          <a:p>
            <a:endParaRPr lang="es-ES_tradnl" dirty="0"/>
          </a:p>
        </p:txBody>
      </p:sp>
      <p:pic>
        <p:nvPicPr>
          <p:cNvPr id="6" name="Picture 5">
            <a:extLst>
              <a:ext uri="{FF2B5EF4-FFF2-40B4-BE49-F238E27FC236}">
                <a16:creationId xmlns:a16="http://schemas.microsoft.com/office/drawing/2014/main" id="{6B122DCA-90A6-45CD-825B-FCB65EE3811A}"/>
              </a:ext>
            </a:extLst>
          </p:cNvPr>
          <p:cNvPicPr>
            <a:picLocks noChangeAspect="1"/>
          </p:cNvPicPr>
          <p:nvPr/>
        </p:nvPicPr>
        <p:blipFill>
          <a:blip r:embed="rId2"/>
          <a:stretch>
            <a:fillRect/>
          </a:stretch>
        </p:blipFill>
        <p:spPr>
          <a:xfrm>
            <a:off x="8665426" y="2847375"/>
            <a:ext cx="2873909" cy="1163249"/>
          </a:xfrm>
          <a:prstGeom prst="rect">
            <a:avLst/>
          </a:prstGeom>
        </p:spPr>
      </p:pic>
    </p:spTree>
    <p:extLst>
      <p:ext uri="{BB962C8B-B14F-4D97-AF65-F5344CB8AC3E}">
        <p14:creationId xmlns:p14="http://schemas.microsoft.com/office/powerpoint/2010/main" val="329192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n-US" sz="2400" b="1" dirty="0">
                <a:solidFill>
                  <a:srgbClr val="2E74B5"/>
                </a:solidFill>
                <a:effectLst/>
                <a:latin typeface="Calibri" panose="020F0502020204030204" pitchFamily="34" charset="0"/>
                <a:ea typeface="Times New Roman" panose="02020603050405020304" pitchFamily="18" charset="0"/>
              </a:rPr>
              <a:t>Identification of industrial challenges and standards needs within crossbow framework</a:t>
            </a:r>
            <a:endParaRPr lang="es-ES_tradnl" sz="2400" dirty="0">
              <a:solidFill>
                <a:srgbClr val="42725E"/>
              </a:solidFill>
            </a:endParaRPr>
          </a:p>
        </p:txBody>
      </p:sp>
      <p:sp>
        <p:nvSpPr>
          <p:cNvPr id="3" name="2 Subtítulo"/>
          <p:cNvSpPr>
            <a:spLocks noGrp="1"/>
          </p:cNvSpPr>
          <p:nvPr>
            <p:ph type="subTitle" idx="1"/>
          </p:nvPr>
        </p:nvSpPr>
        <p:spPr/>
        <p:txBody>
          <a:bodyPr>
            <a:normAutofit/>
          </a:bodyPr>
          <a:lstStyle/>
          <a:p>
            <a:r>
              <a:rPr lang="en-US" sz="1600" b="1" dirty="0">
                <a:solidFill>
                  <a:srgbClr val="339933"/>
                </a:solidFill>
              </a:rPr>
              <a:t>International Hybrid Event</a:t>
            </a:r>
          </a:p>
          <a:p>
            <a:endParaRPr lang="es-ES_tradnl" sz="1600" dirty="0"/>
          </a:p>
        </p:txBody>
      </p:sp>
      <p:sp>
        <p:nvSpPr>
          <p:cNvPr id="4" name="3 Marcador de fecha"/>
          <p:cNvSpPr>
            <a:spLocks noGrp="1"/>
          </p:cNvSpPr>
          <p:nvPr>
            <p:ph type="dt" sz="half" idx="10"/>
          </p:nvPr>
        </p:nvSpPr>
        <p:spPr>
          <a:xfrm>
            <a:off x="1023997" y="6309320"/>
            <a:ext cx="4783177" cy="435704"/>
          </a:xfrm>
        </p:spPr>
        <p:txBody>
          <a:bodyPr/>
          <a:lstStyle/>
          <a:p>
            <a:endParaRPr lang="en-US" sz="1600" b="1" dirty="0">
              <a:solidFill>
                <a:srgbClr val="339933"/>
              </a:solidFill>
            </a:endParaRPr>
          </a:p>
          <a:p>
            <a:r>
              <a:rPr lang="en-US" sz="1600" b="1" dirty="0">
                <a:solidFill>
                  <a:srgbClr val="660033"/>
                </a:solidFill>
              </a:rPr>
              <a:t>Wednesday 3</a:t>
            </a:r>
            <a:r>
              <a:rPr lang="en-US" sz="1600" b="1" baseline="30000" dirty="0">
                <a:solidFill>
                  <a:srgbClr val="660033"/>
                </a:solidFill>
              </a:rPr>
              <a:t>rd</a:t>
            </a:r>
            <a:r>
              <a:rPr lang="en-US" sz="1600" b="1" dirty="0">
                <a:solidFill>
                  <a:srgbClr val="660033"/>
                </a:solidFill>
              </a:rPr>
              <a:t> of November 2021</a:t>
            </a:r>
          </a:p>
          <a:p>
            <a:endParaRPr lang="fi-FI" dirty="0">
              <a:solidFill>
                <a:prstClr val="black">
                  <a:lumMod val="65000"/>
                  <a:lumOff val="35000"/>
                </a:prstClr>
              </a:solidFill>
            </a:endParaRPr>
          </a:p>
        </p:txBody>
      </p:sp>
      <p:sp>
        <p:nvSpPr>
          <p:cNvPr id="5" name="4 Marcador de pie de página"/>
          <p:cNvSpPr>
            <a:spLocks noGrp="1"/>
          </p:cNvSpPr>
          <p:nvPr>
            <p:ph type="ftr" sz="quarter" idx="11"/>
          </p:nvPr>
        </p:nvSpPr>
        <p:spPr>
          <a:xfrm>
            <a:off x="5910944" y="6165304"/>
            <a:ext cx="5900691" cy="591596"/>
          </a:xfrm>
        </p:spPr>
        <p:txBody>
          <a:bodyPr/>
          <a:lstStyle/>
          <a:p>
            <a:endParaRPr lang="en-US" sz="1600" b="1" dirty="0">
              <a:solidFill>
                <a:srgbClr val="339933"/>
              </a:solidFill>
            </a:endParaRPr>
          </a:p>
          <a:p>
            <a:r>
              <a:rPr lang="en-US" sz="1600" b="1" dirty="0">
                <a:solidFill>
                  <a:srgbClr val="660033"/>
                </a:solidFill>
              </a:rPr>
              <a:t>09:45 - 13:00 CET, Brussels</a:t>
            </a:r>
          </a:p>
          <a:p>
            <a:endParaRPr lang="fi-FI" dirty="0">
              <a:solidFill>
                <a:prstClr val="black">
                  <a:lumMod val="65000"/>
                  <a:lumOff val="35000"/>
                </a:prstClr>
              </a:solidFill>
            </a:endParaRPr>
          </a:p>
        </p:txBody>
      </p:sp>
    </p:spTree>
    <p:extLst>
      <p:ext uri="{BB962C8B-B14F-4D97-AF65-F5344CB8AC3E}">
        <p14:creationId xmlns:p14="http://schemas.microsoft.com/office/powerpoint/2010/main" val="3925832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n-US" sz="3200" b="1" dirty="0">
                <a:effectLst/>
                <a:latin typeface="Arial" panose="020B0604020202020204" pitchFamily="34" charset="0"/>
                <a:ea typeface="Calibri" panose="020F0502020204030204" pitchFamily="34" charset="0"/>
              </a:rPr>
              <a:t>Identification of industrial challenges and standards</a:t>
            </a:r>
            <a:endParaRPr lang="es-ES_tradnl" sz="3200" dirty="0"/>
          </a:p>
        </p:txBody>
      </p:sp>
      <p:sp>
        <p:nvSpPr>
          <p:cNvPr id="3" name="2 Subtítulo"/>
          <p:cNvSpPr>
            <a:spLocks noGrp="1"/>
          </p:cNvSpPr>
          <p:nvPr>
            <p:ph type="subTitle" idx="1"/>
          </p:nvPr>
        </p:nvSpPr>
        <p:spPr>
          <a:xfrm>
            <a:off x="8609479" y="4960137"/>
            <a:ext cx="3390383" cy="1463040"/>
          </a:xfrm>
        </p:spPr>
        <p:txBody>
          <a:bodyPr/>
          <a:lstStyle/>
          <a:p>
            <a:pPr algn="ctr"/>
            <a:r>
              <a:rPr lang="en-US" b="1" dirty="0">
                <a:latin typeface="Arial" panose="020B0604020202020204" pitchFamily="34" charset="0"/>
              </a:rPr>
              <a:t>CROSSBOW Project Results</a:t>
            </a:r>
            <a:endParaRPr lang="es-ES_tradnl" dirty="0"/>
          </a:p>
        </p:txBody>
      </p:sp>
      <p:sp>
        <p:nvSpPr>
          <p:cNvPr id="4" name="3 Marcador de fecha"/>
          <p:cNvSpPr>
            <a:spLocks noGrp="1"/>
          </p:cNvSpPr>
          <p:nvPr>
            <p:ph type="dt" sz="half" idx="10"/>
          </p:nvPr>
        </p:nvSpPr>
        <p:spPr/>
        <p:txBody>
          <a:bodyPr/>
          <a:lstStyle/>
          <a:p>
            <a:r>
              <a:rPr lang="fi-FI" dirty="0">
                <a:solidFill>
                  <a:prstClr val="black">
                    <a:lumMod val="65000"/>
                    <a:lumOff val="35000"/>
                  </a:prstClr>
                </a:solidFill>
              </a:rPr>
              <a:t>03.11.2021</a:t>
            </a:r>
          </a:p>
        </p:txBody>
      </p:sp>
      <p:sp>
        <p:nvSpPr>
          <p:cNvPr id="5" name="4 Marcador de pie de página"/>
          <p:cNvSpPr>
            <a:spLocks noGrp="1"/>
          </p:cNvSpPr>
          <p:nvPr>
            <p:ph type="ftr" sz="quarter" idx="11"/>
          </p:nvPr>
        </p:nvSpPr>
        <p:spPr>
          <a:xfrm>
            <a:off x="5908771" y="6470704"/>
            <a:ext cx="5900691" cy="274320"/>
          </a:xfrm>
        </p:spPr>
        <p:txBody>
          <a:bodyPr/>
          <a:lstStyle/>
          <a:p>
            <a:r>
              <a:rPr lang="fi-FI" dirty="0">
                <a:solidFill>
                  <a:prstClr val="black">
                    <a:lumMod val="65000"/>
                    <a:lumOff val="35000"/>
                  </a:prstClr>
                </a:solidFill>
              </a:rPr>
              <a:t>Dr. Dan preotescu, cre</a:t>
            </a:r>
          </a:p>
        </p:txBody>
      </p:sp>
    </p:spTree>
    <p:extLst>
      <p:ext uri="{BB962C8B-B14F-4D97-AF65-F5344CB8AC3E}">
        <p14:creationId xmlns:p14="http://schemas.microsoft.com/office/powerpoint/2010/main" val="3925832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4AAD-7DA4-454E-A419-1C6C1A2D2392}"/>
              </a:ext>
            </a:extLst>
          </p:cNvPr>
          <p:cNvSpPr>
            <a:spLocks noGrp="1"/>
          </p:cNvSpPr>
          <p:nvPr>
            <p:ph type="title"/>
          </p:nvPr>
        </p:nvSpPr>
        <p:spPr/>
        <p:txBody>
          <a:bodyPr/>
          <a:lstStyle/>
          <a:p>
            <a:pPr algn="ctr"/>
            <a:r>
              <a:rPr lang="en-US" sz="4400" dirty="0"/>
              <a:t>Research and innovation topics</a:t>
            </a:r>
          </a:p>
        </p:txBody>
      </p:sp>
      <p:sp>
        <p:nvSpPr>
          <p:cNvPr id="3" name="Text Placeholder 2">
            <a:extLst>
              <a:ext uri="{FF2B5EF4-FFF2-40B4-BE49-F238E27FC236}">
                <a16:creationId xmlns:a16="http://schemas.microsoft.com/office/drawing/2014/main" id="{F717CA14-B7F2-4689-86AE-15D8E5C942BE}"/>
              </a:ext>
            </a:extLst>
          </p:cNvPr>
          <p:cNvSpPr>
            <a:spLocks noGrp="1"/>
          </p:cNvSpPr>
          <p:nvPr>
            <p:ph type="body" sz="quarter" idx="10"/>
          </p:nvPr>
        </p:nvSpPr>
        <p:spPr>
          <a:xfrm>
            <a:off x="5159102" y="1700808"/>
            <a:ext cx="6353794" cy="4392488"/>
          </a:xfrm>
        </p:spPr>
        <p:txBody>
          <a:bodyPr/>
          <a:lstStyle/>
          <a:p>
            <a:pPr marL="0" indent="0" algn="just">
              <a:buNone/>
            </a:pPr>
            <a:r>
              <a:rPr lang="en-US" sz="2400" b="0" i="0" u="none" strike="noStrike" baseline="0" dirty="0">
                <a:latin typeface="Arial Narrow" panose="020B0606020202030204" pitchFamily="34" charset="0"/>
              </a:rPr>
              <a:t>CROSSBOW products addresses the topic: </a:t>
            </a:r>
            <a:r>
              <a:rPr lang="en-US" sz="2400" b="1" i="0" u="none" strike="noStrike" baseline="0" dirty="0">
                <a:latin typeface="Arial Narrow,Bold"/>
              </a:rPr>
              <a:t>LCE-04-2017 (Low Carbon Emissions): Demonstration of system integration with smart transmission grid and storage technologies with increasing share of renewable.</a:t>
            </a:r>
          </a:p>
          <a:p>
            <a:pPr marL="0" indent="0" algn="just">
              <a:buNone/>
            </a:pPr>
            <a:endParaRPr lang="en-US" sz="2400" dirty="0">
              <a:latin typeface="Arial Narrow,Bold"/>
            </a:endParaRPr>
          </a:p>
          <a:p>
            <a:pPr marL="0" indent="0" algn="just">
              <a:buNone/>
            </a:pPr>
            <a:r>
              <a:rPr lang="en-US" sz="2400" dirty="0">
                <a:latin typeface="Arial Narrow,Bold"/>
              </a:rPr>
              <a:t>Within the above-mentioned topic four </a:t>
            </a:r>
            <a:r>
              <a:rPr lang="en-US" sz="2400" b="1" dirty="0">
                <a:latin typeface="Arial Narrow,Bold"/>
              </a:rPr>
              <a:t>Innovation Challenges (IC) </a:t>
            </a:r>
            <a:r>
              <a:rPr lang="en-US" sz="2400" dirty="0">
                <a:latin typeface="Arial Narrow,Bold"/>
              </a:rPr>
              <a:t>are addressed.</a:t>
            </a:r>
            <a:endParaRPr lang="en-US" sz="2400" i="0" u="none" strike="noStrike" baseline="0" dirty="0">
              <a:latin typeface="Arial Narrow" panose="020B0606020202030204" pitchFamily="34" charset="0"/>
            </a:endParaRPr>
          </a:p>
        </p:txBody>
      </p:sp>
      <p:pic>
        <p:nvPicPr>
          <p:cNvPr id="12" name="Picture 11" descr="Shape&#10;&#10;Description automatically generated">
            <a:extLst>
              <a:ext uri="{FF2B5EF4-FFF2-40B4-BE49-F238E27FC236}">
                <a16:creationId xmlns:a16="http://schemas.microsoft.com/office/drawing/2014/main" id="{E8B106A7-4741-430B-9CEE-DF79E44EF9A2}"/>
              </a:ext>
            </a:extLst>
          </p:cNvPr>
          <p:cNvPicPr>
            <a:picLocks noChangeAspect="1"/>
          </p:cNvPicPr>
          <p:nvPr/>
        </p:nvPicPr>
        <p:blipFill rotWithShape="1">
          <a:blip r:embed="rId2">
            <a:extLst>
              <a:ext uri="{28A0092B-C50C-407E-A947-70E740481C1C}">
                <a14:useLocalDpi xmlns:a14="http://schemas.microsoft.com/office/drawing/2010/main" val="0"/>
              </a:ext>
            </a:extLst>
          </a:blip>
          <a:srcRect b="7456"/>
          <a:stretch/>
        </p:blipFill>
        <p:spPr>
          <a:xfrm>
            <a:off x="645236" y="1720048"/>
            <a:ext cx="4225834" cy="4754880"/>
          </a:xfrm>
          <a:prstGeom prst="rect">
            <a:avLst/>
          </a:prstGeom>
        </p:spPr>
      </p:pic>
    </p:spTree>
    <p:extLst>
      <p:ext uri="{BB962C8B-B14F-4D97-AF65-F5344CB8AC3E}">
        <p14:creationId xmlns:p14="http://schemas.microsoft.com/office/powerpoint/2010/main" val="389582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4AAD-7DA4-454E-A419-1C6C1A2D2392}"/>
              </a:ext>
            </a:extLst>
          </p:cNvPr>
          <p:cNvSpPr>
            <a:spLocks noGrp="1"/>
          </p:cNvSpPr>
          <p:nvPr>
            <p:ph type="title"/>
          </p:nvPr>
        </p:nvSpPr>
        <p:spPr/>
        <p:txBody>
          <a:bodyPr/>
          <a:lstStyle/>
          <a:p>
            <a:pPr algn="ctr"/>
            <a:r>
              <a:rPr lang="en-US" sz="4400" dirty="0"/>
              <a:t>Innovation challenges addressed</a:t>
            </a:r>
          </a:p>
        </p:txBody>
      </p:sp>
      <p:sp>
        <p:nvSpPr>
          <p:cNvPr id="3" name="Text Placeholder 2">
            <a:extLst>
              <a:ext uri="{FF2B5EF4-FFF2-40B4-BE49-F238E27FC236}">
                <a16:creationId xmlns:a16="http://schemas.microsoft.com/office/drawing/2014/main" id="{F717CA14-B7F2-4689-86AE-15D8E5C942BE}"/>
              </a:ext>
            </a:extLst>
          </p:cNvPr>
          <p:cNvSpPr>
            <a:spLocks noGrp="1"/>
          </p:cNvSpPr>
          <p:nvPr>
            <p:ph type="body" sz="quarter" idx="10"/>
          </p:nvPr>
        </p:nvSpPr>
        <p:spPr>
          <a:xfrm>
            <a:off x="533330" y="1700808"/>
            <a:ext cx="11394524" cy="4752528"/>
          </a:xfrm>
        </p:spPr>
        <p:txBody>
          <a:bodyPr/>
          <a:lstStyle/>
          <a:p>
            <a:pPr marL="457200" indent="-457200" algn="just">
              <a:buFont typeface="+mj-lt"/>
              <a:buAutoNum type="arabicPeriod"/>
            </a:pPr>
            <a:r>
              <a:rPr lang="en-US" sz="2200" dirty="0">
                <a:latin typeface="Arial Narrow" panose="020B0606020202030204" pitchFamily="34" charset="0"/>
              </a:rPr>
              <a:t>LCE04-a: Power transmission technologies and management of large-scale generation in the context of a significantly increased share of variable renewables and interactions with the distribution grid.</a:t>
            </a:r>
          </a:p>
          <a:p>
            <a:pPr marL="457200" indent="-457200" algn="just">
              <a:buFont typeface="+mj-lt"/>
              <a:buAutoNum type="arabicPeriod"/>
            </a:pPr>
            <a:r>
              <a:rPr lang="en-US" sz="2200" dirty="0">
                <a:latin typeface="Arial Narrow" panose="020B0606020202030204" pitchFamily="34" charset="0"/>
              </a:rPr>
              <a:t>LCE04-b: Large scale storage relevant to the transmission network (up to GWh scale), potentially including several storage technologies addressing different time scale (e.g., daily, seasonal), ramping rates and volumes, managed centrally or in a distributed way.</a:t>
            </a:r>
          </a:p>
          <a:p>
            <a:pPr marL="457200" indent="-457200" algn="just">
              <a:buFont typeface="+mj-lt"/>
              <a:buAutoNum type="arabicPeriod"/>
            </a:pPr>
            <a:r>
              <a:rPr lang="en-US" sz="2200" dirty="0">
                <a:latin typeface="Arial Narrow" panose="020B0606020202030204" pitchFamily="34" charset="0"/>
              </a:rPr>
              <a:t>LCE04-c: Communication/ICT technologies/control tools to enhance real -time awareness, to introduce more flexibility in the transmission grid, to integrate storage facilities, more flexible generation, demand-response mechanism and its interface with the distribution grid; solutions to enhance cross -border collaboration.</a:t>
            </a:r>
          </a:p>
          <a:p>
            <a:pPr marL="457200" indent="-457200" algn="just">
              <a:buFont typeface="+mj-lt"/>
              <a:buAutoNum type="arabicPeriod"/>
            </a:pPr>
            <a:r>
              <a:rPr lang="en-US" sz="2200" dirty="0">
                <a:latin typeface="Arial Narrow" panose="020B0606020202030204" pitchFamily="34" charset="0"/>
              </a:rPr>
              <a:t>LCE04-d: New approaches to the wholesale market facilitating the participation of variable renewable energy sources, remunerating adequately new flexibility services to the grid such as offered by storage, active participation of demand and new players such as aggregators and reducing the cost of operations.</a:t>
            </a:r>
          </a:p>
        </p:txBody>
      </p:sp>
    </p:spTree>
    <p:extLst>
      <p:ext uri="{BB962C8B-B14F-4D97-AF65-F5344CB8AC3E}">
        <p14:creationId xmlns:p14="http://schemas.microsoft.com/office/powerpoint/2010/main" val="3344447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4AAD-7DA4-454E-A419-1C6C1A2D2392}"/>
              </a:ext>
            </a:extLst>
          </p:cNvPr>
          <p:cNvSpPr>
            <a:spLocks noGrp="1"/>
          </p:cNvSpPr>
          <p:nvPr>
            <p:ph type="title"/>
          </p:nvPr>
        </p:nvSpPr>
        <p:spPr>
          <a:xfrm>
            <a:off x="118542" y="300231"/>
            <a:ext cx="9505056" cy="989584"/>
          </a:xfrm>
        </p:spPr>
        <p:txBody>
          <a:bodyPr/>
          <a:lstStyle/>
          <a:p>
            <a:pPr algn="ctr"/>
            <a:r>
              <a:rPr lang="en-US" sz="4400" dirty="0"/>
              <a:t>Crossbow products/results</a:t>
            </a:r>
          </a:p>
        </p:txBody>
      </p:sp>
      <p:sp>
        <p:nvSpPr>
          <p:cNvPr id="3" name="Text Placeholder 2">
            <a:extLst>
              <a:ext uri="{FF2B5EF4-FFF2-40B4-BE49-F238E27FC236}">
                <a16:creationId xmlns:a16="http://schemas.microsoft.com/office/drawing/2014/main" id="{F717CA14-B7F2-4689-86AE-15D8E5C942BE}"/>
              </a:ext>
            </a:extLst>
          </p:cNvPr>
          <p:cNvSpPr>
            <a:spLocks noGrp="1"/>
          </p:cNvSpPr>
          <p:nvPr>
            <p:ph type="body" sz="quarter" idx="10"/>
          </p:nvPr>
        </p:nvSpPr>
        <p:spPr>
          <a:xfrm>
            <a:off x="910630" y="1988840"/>
            <a:ext cx="10657184" cy="4464496"/>
          </a:xfrm>
        </p:spPr>
        <p:txBody>
          <a:bodyPr/>
          <a:lstStyle/>
          <a:p>
            <a:pPr marL="457200" indent="-457200" algn="just">
              <a:buFont typeface="+mj-lt"/>
              <a:buAutoNum type="arabicPeriod"/>
            </a:pPr>
            <a:r>
              <a:rPr lang="en-US" sz="2400" dirty="0">
                <a:latin typeface="Arial Narrow" panose="020B0606020202030204" pitchFamily="34" charset="0"/>
              </a:rPr>
              <a:t>The project technological solutions have been packaged in the form of eight different products / results.</a:t>
            </a:r>
          </a:p>
          <a:p>
            <a:pPr marL="457200" indent="-457200" algn="just">
              <a:buFont typeface="+mj-lt"/>
              <a:buAutoNum type="arabicPeriod"/>
            </a:pPr>
            <a:r>
              <a:rPr lang="en-US" sz="2400" dirty="0">
                <a:latin typeface="Arial Narrow" panose="020B0606020202030204" pitchFamily="34" charset="0"/>
              </a:rPr>
              <a:t>All products / results are of software platforms type.</a:t>
            </a:r>
          </a:p>
          <a:p>
            <a:pPr marL="457200" indent="-457200" algn="just">
              <a:buFont typeface="+mj-lt"/>
              <a:buAutoNum type="arabicPeriod"/>
            </a:pPr>
            <a:r>
              <a:rPr lang="en-US" sz="2400" dirty="0">
                <a:latin typeface="Arial Narrow" panose="020B0606020202030204" pitchFamily="34" charset="0"/>
              </a:rPr>
              <a:t>All products / results are implementing a regional approach.</a:t>
            </a:r>
          </a:p>
          <a:p>
            <a:pPr marL="457200" indent="-457200" algn="just">
              <a:buFont typeface="+mj-lt"/>
              <a:buAutoNum type="arabicPeriod"/>
            </a:pPr>
            <a:r>
              <a:rPr lang="en-US" sz="2400" dirty="0">
                <a:latin typeface="Arial Narrow" panose="020B0606020202030204" pitchFamily="34" charset="0"/>
              </a:rPr>
              <a:t>The testing and demonstration process included pilots in eight European countries.</a:t>
            </a:r>
          </a:p>
          <a:p>
            <a:pPr marL="457200" indent="-457200" algn="just">
              <a:buFont typeface="+mj-lt"/>
              <a:buAutoNum type="arabicPeriod"/>
            </a:pPr>
            <a:r>
              <a:rPr lang="en-US" sz="2400" dirty="0">
                <a:latin typeface="Arial Narrow" panose="020B0606020202030204" pitchFamily="34" charset="0"/>
              </a:rPr>
              <a:t>The countries participating in CROSSBOW, have been grouped into clusters according to their main area of interest.</a:t>
            </a:r>
          </a:p>
          <a:p>
            <a:pPr marL="457200" indent="-457200" algn="just">
              <a:buFont typeface="+mj-lt"/>
              <a:buAutoNum type="arabicPeriod"/>
            </a:pPr>
            <a:r>
              <a:rPr lang="en-US" sz="2400" dirty="0">
                <a:latin typeface="Arial Narrow" panose="020B0606020202030204" pitchFamily="34" charset="0"/>
              </a:rPr>
              <a:t>The demonstrations have been conducted following nine common high level use cases.</a:t>
            </a:r>
          </a:p>
        </p:txBody>
      </p:sp>
    </p:spTree>
    <p:extLst>
      <p:ext uri="{BB962C8B-B14F-4D97-AF65-F5344CB8AC3E}">
        <p14:creationId xmlns:p14="http://schemas.microsoft.com/office/powerpoint/2010/main" val="2397763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GB" dirty="0"/>
              <a:t>Testing process</a:t>
            </a:r>
            <a:endParaRPr lang="es-ES_tradnl" dirty="0"/>
          </a:p>
        </p:txBody>
      </p:sp>
      <p:pic>
        <p:nvPicPr>
          <p:cNvPr id="8" name="Picture 7">
            <a:extLst>
              <a:ext uri="{FF2B5EF4-FFF2-40B4-BE49-F238E27FC236}">
                <a16:creationId xmlns:a16="http://schemas.microsoft.com/office/drawing/2014/main" id="{461BA812-A775-450F-AB99-313FA0294674}"/>
              </a:ext>
            </a:extLst>
          </p:cNvPr>
          <p:cNvPicPr>
            <a:picLocks noChangeAspect="1"/>
          </p:cNvPicPr>
          <p:nvPr/>
        </p:nvPicPr>
        <p:blipFill>
          <a:blip r:embed="rId3"/>
          <a:stretch>
            <a:fillRect/>
          </a:stretch>
        </p:blipFill>
        <p:spPr>
          <a:xfrm>
            <a:off x="2782838" y="1652530"/>
            <a:ext cx="6777778" cy="4905239"/>
          </a:xfrm>
          <a:prstGeom prst="rect">
            <a:avLst/>
          </a:prstGeom>
        </p:spPr>
      </p:pic>
    </p:spTree>
    <p:extLst>
      <p:ext uri="{BB962C8B-B14F-4D97-AF65-F5344CB8AC3E}">
        <p14:creationId xmlns:p14="http://schemas.microsoft.com/office/powerpoint/2010/main" val="151073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4AAD-7DA4-454E-A419-1C6C1A2D2392}"/>
              </a:ext>
            </a:extLst>
          </p:cNvPr>
          <p:cNvSpPr>
            <a:spLocks noGrp="1"/>
          </p:cNvSpPr>
          <p:nvPr>
            <p:ph type="title"/>
          </p:nvPr>
        </p:nvSpPr>
        <p:spPr/>
        <p:txBody>
          <a:bodyPr/>
          <a:lstStyle/>
          <a:p>
            <a:pPr algn="ctr"/>
            <a:r>
              <a:rPr lang="en-US" sz="4400" dirty="0"/>
              <a:t>Potential impact on standardization</a:t>
            </a:r>
          </a:p>
        </p:txBody>
      </p:sp>
      <p:sp>
        <p:nvSpPr>
          <p:cNvPr id="3" name="Text Placeholder 2">
            <a:extLst>
              <a:ext uri="{FF2B5EF4-FFF2-40B4-BE49-F238E27FC236}">
                <a16:creationId xmlns:a16="http://schemas.microsoft.com/office/drawing/2014/main" id="{F717CA14-B7F2-4689-86AE-15D8E5C942BE}"/>
              </a:ext>
            </a:extLst>
          </p:cNvPr>
          <p:cNvSpPr>
            <a:spLocks noGrp="1"/>
          </p:cNvSpPr>
          <p:nvPr>
            <p:ph type="body" sz="quarter" idx="10"/>
          </p:nvPr>
        </p:nvSpPr>
        <p:spPr>
          <a:xfrm>
            <a:off x="374642" y="2132856"/>
            <a:ext cx="11394524" cy="4032448"/>
          </a:xfrm>
        </p:spPr>
        <p:txBody>
          <a:bodyPr/>
          <a:lstStyle/>
          <a:p>
            <a:pPr marL="0" indent="0" algn="just">
              <a:buNone/>
            </a:pPr>
            <a:r>
              <a:rPr lang="en-US" sz="2400" dirty="0">
                <a:latin typeface="Arial Narrow" panose="020B0606020202030204" pitchFamily="34" charset="0"/>
              </a:rPr>
              <a:t>The economic areas where the CROSSBOW products may have a significant impact on the standardization are the following:</a:t>
            </a:r>
          </a:p>
          <a:p>
            <a:pPr algn="just">
              <a:buFont typeface="Wingdings" panose="05000000000000000000" pitchFamily="2" charset="2"/>
              <a:buChar char="Ø"/>
            </a:pPr>
            <a:r>
              <a:rPr lang="en-US" sz="2400" dirty="0">
                <a:latin typeface="Arial Narrow" panose="020B0606020202030204" pitchFamily="34" charset="0"/>
              </a:rPr>
              <a:t>Cyber security</a:t>
            </a:r>
          </a:p>
          <a:p>
            <a:pPr algn="just">
              <a:buFont typeface="Wingdings" panose="05000000000000000000" pitchFamily="2" charset="2"/>
              <a:buChar char="Ø"/>
            </a:pPr>
            <a:r>
              <a:rPr lang="en-US" sz="2400" dirty="0">
                <a:latin typeface="Arial Narrow" panose="020B0606020202030204" pitchFamily="34" charset="0"/>
              </a:rPr>
              <a:t>Type and quality of services provided / included in the software</a:t>
            </a:r>
          </a:p>
          <a:p>
            <a:pPr algn="just">
              <a:buFont typeface="Wingdings" panose="05000000000000000000" pitchFamily="2" charset="2"/>
              <a:buChar char="Ø"/>
            </a:pPr>
            <a:r>
              <a:rPr lang="en-US" sz="2400" dirty="0">
                <a:latin typeface="Arial Narrow" panose="020B0606020202030204" pitchFamily="34" charset="0"/>
              </a:rPr>
              <a:t>Internal structure of the software (modularity rules)</a:t>
            </a:r>
          </a:p>
          <a:p>
            <a:pPr algn="just">
              <a:buFont typeface="Wingdings" panose="05000000000000000000" pitchFamily="2" charset="2"/>
              <a:buChar char="Ø"/>
            </a:pPr>
            <a:r>
              <a:rPr lang="en-US" sz="2400" dirty="0">
                <a:latin typeface="Arial Narrow" panose="020B0606020202030204" pitchFamily="34" charset="0"/>
              </a:rPr>
              <a:t>Transmission of data and information</a:t>
            </a:r>
          </a:p>
        </p:txBody>
      </p:sp>
    </p:spTree>
    <p:extLst>
      <p:ext uri="{BB962C8B-B14F-4D97-AF65-F5344CB8AC3E}">
        <p14:creationId xmlns:p14="http://schemas.microsoft.com/office/powerpoint/2010/main" val="199828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4AAD-7DA4-454E-A419-1C6C1A2D2392}"/>
              </a:ext>
            </a:extLst>
          </p:cNvPr>
          <p:cNvSpPr>
            <a:spLocks noGrp="1"/>
          </p:cNvSpPr>
          <p:nvPr>
            <p:ph type="title"/>
          </p:nvPr>
        </p:nvSpPr>
        <p:spPr/>
        <p:txBody>
          <a:bodyPr/>
          <a:lstStyle/>
          <a:p>
            <a:pPr algn="ctr"/>
            <a:r>
              <a:rPr lang="en-US" sz="4400" dirty="0"/>
              <a:t>Technical committees potentially impacted</a:t>
            </a:r>
          </a:p>
        </p:txBody>
      </p:sp>
      <p:sp>
        <p:nvSpPr>
          <p:cNvPr id="3" name="Text Placeholder 2">
            <a:extLst>
              <a:ext uri="{FF2B5EF4-FFF2-40B4-BE49-F238E27FC236}">
                <a16:creationId xmlns:a16="http://schemas.microsoft.com/office/drawing/2014/main" id="{F717CA14-B7F2-4689-86AE-15D8E5C942BE}"/>
              </a:ext>
            </a:extLst>
          </p:cNvPr>
          <p:cNvSpPr>
            <a:spLocks noGrp="1"/>
          </p:cNvSpPr>
          <p:nvPr>
            <p:ph type="body" sz="quarter" idx="10"/>
          </p:nvPr>
        </p:nvSpPr>
        <p:spPr>
          <a:xfrm>
            <a:off x="374642" y="2132856"/>
            <a:ext cx="11394524" cy="4032448"/>
          </a:xfrm>
        </p:spPr>
        <p:txBody>
          <a:bodyPr/>
          <a:lstStyle/>
          <a:p>
            <a:pPr marL="0" indent="0" algn="just">
              <a:buNone/>
            </a:pPr>
            <a:r>
              <a:rPr lang="en-US" sz="2400" dirty="0">
                <a:latin typeface="Arial Narrow" panose="020B0606020202030204" pitchFamily="34" charset="0"/>
              </a:rPr>
              <a:t>According to the screening performed by CROSSBOW Team, the technical committees potentially impacted are the following:</a:t>
            </a:r>
          </a:p>
          <a:p>
            <a:pPr algn="just">
              <a:buFont typeface="Wingdings" panose="05000000000000000000" pitchFamily="2" charset="2"/>
              <a:buChar char="Ø"/>
            </a:pPr>
            <a:r>
              <a:rPr lang="en-US" sz="2400" dirty="0">
                <a:latin typeface="Arial Narrow" panose="020B0606020202030204" pitchFamily="34" charset="0"/>
              </a:rPr>
              <a:t>TC8 – Systems aspects for electrical energy supply</a:t>
            </a:r>
          </a:p>
          <a:p>
            <a:pPr algn="just">
              <a:buFont typeface="Wingdings" panose="05000000000000000000" pitchFamily="2" charset="2"/>
              <a:buChar char="Ø"/>
            </a:pPr>
            <a:r>
              <a:rPr lang="en-US" sz="2400" dirty="0">
                <a:latin typeface="Arial Narrow" panose="020B0606020202030204" pitchFamily="34" charset="0"/>
              </a:rPr>
              <a:t>TC13 – Electrical energy measurement and control</a:t>
            </a:r>
          </a:p>
          <a:p>
            <a:pPr algn="just">
              <a:buFont typeface="Wingdings" panose="05000000000000000000" pitchFamily="2" charset="2"/>
              <a:buChar char="Ø"/>
            </a:pPr>
            <a:r>
              <a:rPr lang="en-US" sz="2400" dirty="0">
                <a:latin typeface="Arial Narrow" panose="020B0606020202030204" pitchFamily="34" charset="0"/>
              </a:rPr>
              <a:t>TC 21 – Secondary cells and batteries</a:t>
            </a:r>
          </a:p>
          <a:p>
            <a:pPr algn="just">
              <a:buFont typeface="Wingdings" panose="05000000000000000000" pitchFamily="2" charset="2"/>
              <a:buChar char="Ø"/>
            </a:pPr>
            <a:r>
              <a:rPr lang="en-US" sz="2400" dirty="0">
                <a:latin typeface="Arial Narrow" panose="020B0606020202030204" pitchFamily="34" charset="0"/>
              </a:rPr>
              <a:t>TC57 – Power systems management and associated information exchange</a:t>
            </a:r>
          </a:p>
          <a:p>
            <a:pPr algn="just">
              <a:buFont typeface="Wingdings" panose="05000000000000000000" pitchFamily="2" charset="2"/>
              <a:buChar char="Ø"/>
            </a:pPr>
            <a:r>
              <a:rPr lang="en-US" sz="2400" dirty="0">
                <a:latin typeface="Arial Narrow" panose="020B0606020202030204" pitchFamily="34" charset="0"/>
              </a:rPr>
              <a:t>TC85 – Measuring equipment for electrical and electromagnetic quantities</a:t>
            </a:r>
          </a:p>
          <a:p>
            <a:pPr algn="just">
              <a:buFont typeface="Wingdings" panose="05000000000000000000" pitchFamily="2" charset="2"/>
              <a:buChar char="Ø"/>
            </a:pPr>
            <a:r>
              <a:rPr lang="en-US" sz="2400" dirty="0">
                <a:latin typeface="Arial Narrow" panose="020B0606020202030204" pitchFamily="34" charset="0"/>
              </a:rPr>
              <a:t>TC120 – Electrical Energy Storage (EES) System</a:t>
            </a:r>
          </a:p>
        </p:txBody>
      </p:sp>
    </p:spTree>
    <p:extLst>
      <p:ext uri="{BB962C8B-B14F-4D97-AF65-F5344CB8AC3E}">
        <p14:creationId xmlns:p14="http://schemas.microsoft.com/office/powerpoint/2010/main" val="31208158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scrowd_pp">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Theme1" id="{B54C2827-CF0F-45B7-A376-85273A235F54}" vid="{005B2312-795C-4B55-A62C-994E6285413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615</TotalTime>
  <Words>580</Words>
  <Application>Microsoft Office PowerPoint</Application>
  <PresentationFormat>Custom</PresentationFormat>
  <Paragraphs>53</Paragraphs>
  <Slides>11</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Arial</vt:lpstr>
      <vt:lpstr>Arial Narrow</vt:lpstr>
      <vt:lpstr>Arial Narrow,Bold</vt:lpstr>
      <vt:lpstr>Arial Unicode MS</vt:lpstr>
      <vt:lpstr>Calibri</vt:lpstr>
      <vt:lpstr>Century Gothic</vt:lpstr>
      <vt:lpstr>Courier New</vt:lpstr>
      <vt:lpstr>TitilliumText22L Xb</vt:lpstr>
      <vt:lpstr>Tw Cen MT</vt:lpstr>
      <vt:lpstr>Tw Cen MT Condensed</vt:lpstr>
      <vt:lpstr>Wingdings</vt:lpstr>
      <vt:lpstr>Wingdings 3</vt:lpstr>
      <vt:lpstr>letscrowd_pp</vt:lpstr>
      <vt:lpstr>PowerPoint Presentation</vt:lpstr>
      <vt:lpstr>Identification of industrial challenges and standards needs within crossbow framework</vt:lpstr>
      <vt:lpstr>Identification of industrial challenges and standards</vt:lpstr>
      <vt:lpstr>Research and innovation topics</vt:lpstr>
      <vt:lpstr>Innovation challenges addressed</vt:lpstr>
      <vt:lpstr>Crossbow products/results</vt:lpstr>
      <vt:lpstr>Testing process</vt:lpstr>
      <vt:lpstr>Potential impact on standardization</vt:lpstr>
      <vt:lpstr>Technical committees potentially impacted</vt:lpstr>
      <vt:lpstr>Cybersecurity bodies potentially impacted</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Elena</dc:creator>
  <cp:lastModifiedBy>Preotescu Dan</cp:lastModifiedBy>
  <cp:revision>68</cp:revision>
  <dcterms:created xsi:type="dcterms:W3CDTF">2017-06-12T22:38:01Z</dcterms:created>
  <dcterms:modified xsi:type="dcterms:W3CDTF">2021-10-27T14:01:58Z</dcterms:modified>
</cp:coreProperties>
</file>