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8" r:id="rId3"/>
    <p:sldId id="264" r:id="rId4"/>
    <p:sldId id="266" r:id="rId5"/>
    <p:sldId id="267" r:id="rId6"/>
    <p:sldId id="735" r:id="rId7"/>
    <p:sldId id="736" r:id="rId8"/>
    <p:sldId id="737" r:id="rId9"/>
    <p:sldId id="738" r:id="rId10"/>
    <p:sldId id="739" r:id="rId11"/>
    <p:sldId id="261" r:id="rId12"/>
  </p:sldIdLst>
  <p:sldSz cx="12190413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60033"/>
    <a:srgbClr val="339933"/>
    <a:srgbClr val="13376A"/>
    <a:srgbClr val="42725E"/>
    <a:srgbClr val="33CC33"/>
    <a:srgbClr val="00CC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7" autoAdjust="0"/>
  </p:normalViewPr>
  <p:slideViewPr>
    <p:cSldViewPr showGuides="1">
      <p:cViewPr varScale="1">
        <p:scale>
          <a:sx n="77" d="100"/>
          <a:sy n="77" d="100"/>
        </p:scale>
        <p:origin x="883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9E6F-7C95-4BFF-AB07-B7282FA1D1C7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E682-D2FD-4BD2-9EE8-91CA2C332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3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cid:image002.jpg@01CCF219.8BF42800" TargetMode="External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4 CuadroTexto"/>
          <p:cNvSpPr txBox="1"/>
          <p:nvPr userDrawn="1"/>
        </p:nvSpPr>
        <p:spPr>
          <a:xfrm>
            <a:off x="8471470" y="120695"/>
            <a:ext cx="36591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</a:t>
            </a:r>
            <a:r>
              <a:rPr lang="es-E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800" kern="1200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Participants:</a:t>
            </a:r>
            <a:endParaRPr lang="es-ES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DCB540-A0D0-4185-A8AB-2503FD2E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68" y="261963"/>
            <a:ext cx="2245024" cy="20203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4032" y="6643980"/>
            <a:ext cx="81267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project has received funding from the </a:t>
            </a:r>
            <a:r>
              <a:rPr lang="en-US" sz="900" dirty="0" err="1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</a:t>
            </a:r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union's horizon 2020 research and innovation </a:t>
            </a:r>
            <a:r>
              <a:rPr lang="en-US" sz="900" dirty="0" err="1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programme</a:t>
            </a:r>
            <a:r>
              <a:rPr lang="en-US" sz="900" dirty="0">
                <a:solidFill>
                  <a:srgbClr val="242852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under grant agreement n˚ </a:t>
            </a:r>
            <a:r>
              <a:rPr lang="es-ES" sz="900" dirty="0"/>
              <a:t>773430</a:t>
            </a:r>
            <a:endParaRPr lang="fi-FI" sz="900" dirty="0">
              <a:solidFill>
                <a:srgbClr val="242852">
                  <a:lumMod val="75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855" y="6633681"/>
            <a:ext cx="362177" cy="245547"/>
          </a:xfrm>
          <a:prstGeom prst="rect">
            <a:avLst/>
          </a:prstGeom>
        </p:spPr>
      </p:pic>
      <p:sp>
        <p:nvSpPr>
          <p:cNvPr id="1024" name="AutoShape 9" descr="https://www.pluribus-one.it/images/letscrowd_partners/Imagen-Policia-Municipal-Madrid.jpg"/>
          <p:cNvSpPr>
            <a:spLocks noChangeAspect="1" noChangeArrowheads="1"/>
          </p:cNvSpPr>
          <p:nvPr userDrawn="1"/>
        </p:nvSpPr>
        <p:spPr bwMode="auto">
          <a:xfrm>
            <a:off x="307937" y="-38100"/>
            <a:ext cx="105713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025" name="AutoShape 11" descr="https://www.pluribus-one.it/images/letscrowd_partners/crowddynamics.jpg"/>
          <p:cNvSpPr>
            <a:spLocks noChangeAspect="1" noChangeArrowheads="1"/>
          </p:cNvSpPr>
          <p:nvPr userDrawn="1"/>
        </p:nvSpPr>
        <p:spPr bwMode="auto">
          <a:xfrm>
            <a:off x="155556" y="-190500"/>
            <a:ext cx="1085709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3" name="22 CuadroTexto"/>
          <p:cNvSpPr txBox="1"/>
          <p:nvPr userDrawn="1"/>
        </p:nvSpPr>
        <p:spPr>
          <a:xfrm>
            <a:off x="1918742" y="5516833"/>
            <a:ext cx="544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 </a:t>
            </a:r>
            <a:r>
              <a:rPr lang="en-US" sz="1400" kern="1200" dirty="0" err="1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BOrder</a:t>
            </a:r>
            <a:r>
              <a:rPr lang="en-US" sz="14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management of variable renewable energies and storage units enabling a transnational Wholesale market</a:t>
            </a:r>
            <a:endParaRPr lang="es-ES_tradnl" sz="14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2801AF-3E7C-448B-AE08-2CD067DA138A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1" y="874286"/>
            <a:ext cx="7670821" cy="4391821"/>
          </a:xfrm>
          <a:prstGeom prst="rect">
            <a:avLst/>
          </a:prstGeom>
        </p:spPr>
      </p:pic>
      <p:pic>
        <p:nvPicPr>
          <p:cNvPr id="2050" name="Picture 2" descr="01 etra_id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62" y="408015"/>
            <a:ext cx="1836920" cy="4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68201D6-FB92-4800-9082-6DD6D95FE4DD}"/>
              </a:ext>
            </a:extLst>
          </p:cNvPr>
          <p:cNvSpPr/>
          <p:nvPr userDrawn="1"/>
        </p:nvSpPr>
        <p:spPr>
          <a:xfrm>
            <a:off x="8500825" y="1"/>
            <a:ext cx="3529847" cy="6857999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2" descr="02 REC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04" y="1412776"/>
            <a:ext cx="133296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/>
          <a:stretch/>
        </p:blipFill>
        <p:spPr>
          <a:xfrm>
            <a:off x="10174092" y="1340768"/>
            <a:ext cx="815507" cy="5136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36" y="1412824"/>
            <a:ext cx="432000" cy="432000"/>
          </a:xfrm>
          <a:prstGeom prst="rect">
            <a:avLst/>
          </a:prstGeom>
        </p:spPr>
      </p:pic>
      <p:pic>
        <p:nvPicPr>
          <p:cNvPr id="24" name="Εικόνα 1" descr="cid:image002.jpg@01CCF219.8BF42800"/>
          <p:cNvPicPr>
            <a:picLocks noChangeAspect="1"/>
          </p:cNvPicPr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50" y="1979263"/>
            <a:ext cx="697112" cy="59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50" y="2116526"/>
            <a:ext cx="1167825" cy="432000"/>
          </a:xfrm>
          <a:prstGeom prst="rect">
            <a:avLst/>
          </a:prstGeom>
        </p:spPr>
      </p:pic>
      <p:pic>
        <p:nvPicPr>
          <p:cNvPr id="26" name="Picture 24" descr="07 AEH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18013"/>
          <a:stretch/>
        </p:blipFill>
        <p:spPr bwMode="auto">
          <a:xfrm>
            <a:off x="11310452" y="2126168"/>
            <a:ext cx="4191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0" y="2674885"/>
            <a:ext cx="1180142" cy="36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77" y="2716855"/>
            <a:ext cx="1583772" cy="25081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04" y="3193039"/>
            <a:ext cx="1919408" cy="320339"/>
          </a:xfrm>
          <a:prstGeom prst="rect">
            <a:avLst/>
          </a:prstGeom>
        </p:spPr>
      </p:pic>
      <p:pic>
        <p:nvPicPr>
          <p:cNvPr id="30" name="Picture 26" descr="11 EMC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885" y="3085022"/>
            <a:ext cx="44450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29047"/>
          <a:stretch/>
        </p:blipFill>
        <p:spPr>
          <a:xfrm>
            <a:off x="8688693" y="3642025"/>
            <a:ext cx="1084798" cy="432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51" y="3634373"/>
            <a:ext cx="993786" cy="432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93" y="4182080"/>
            <a:ext cx="1019896" cy="432000"/>
          </a:xfrm>
          <a:prstGeom prst="rect">
            <a:avLst/>
          </a:prstGeom>
        </p:spPr>
      </p:pic>
      <p:pic>
        <p:nvPicPr>
          <p:cNvPr id="34" name="Picture 28" descr="15 HOP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496" y="4186221"/>
            <a:ext cx="1404951" cy="3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67" y="4758329"/>
            <a:ext cx="1221519" cy="360000"/>
          </a:xfrm>
          <a:prstGeom prst="rect">
            <a:avLst/>
          </a:prstGeom>
        </p:spPr>
      </p:pic>
      <p:pic>
        <p:nvPicPr>
          <p:cNvPr id="36" name="Picture 30" descr="17 FER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22" y="4674571"/>
            <a:ext cx="78045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19" y="4580497"/>
            <a:ext cx="582058" cy="57035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0" y="5463251"/>
            <a:ext cx="1260839" cy="28565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89" y="5297137"/>
            <a:ext cx="1309881" cy="432000"/>
          </a:xfrm>
          <a:prstGeom prst="rect">
            <a:avLst/>
          </a:prstGeom>
        </p:spPr>
      </p:pic>
      <p:pic>
        <p:nvPicPr>
          <p:cNvPr id="40" name="Picture 32" descr="21 MEPSO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93" y="6036458"/>
            <a:ext cx="10140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29" y="5924439"/>
            <a:ext cx="498960" cy="61264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05" y="5949280"/>
            <a:ext cx="807565" cy="598523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8B525778-E096-489F-9CF4-5BC43DC45B47}"/>
              </a:ext>
            </a:extLst>
          </p:cNvPr>
          <p:cNvSpPr/>
          <p:nvPr userDrawn="1"/>
        </p:nvSpPr>
        <p:spPr>
          <a:xfrm>
            <a:off x="12030672" y="0"/>
            <a:ext cx="159741" cy="6858000"/>
          </a:xfrm>
          <a:prstGeom prst="rect">
            <a:avLst/>
          </a:prstGeom>
          <a:solidFill>
            <a:srgbClr val="133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6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F934637-138E-4D4D-9810-CCA8D5EB6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41" y="4960137"/>
            <a:ext cx="7771388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13376A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09479" y="4960137"/>
            <a:ext cx="3199983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4272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Subtitle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C902205-DC85-42D1-9968-9D06D4FF8F89}" type="datetime1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15.11.2021</a:t>
            </a:fld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0944" y="6482580"/>
            <a:ext cx="5900691" cy="274320"/>
          </a:xfrm>
        </p:spPr>
        <p:txBody>
          <a:bodyPr/>
          <a:lstStyle>
            <a:lvl1pPr>
              <a:defRPr sz="20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Name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of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presenter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company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1"/>
            <a:ext cx="12190413" cy="4216401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7"/>
          <p:cNvCxnSpPr/>
          <p:nvPr userDrawn="1"/>
        </p:nvCxnSpPr>
        <p:spPr>
          <a:xfrm>
            <a:off x="8399462" y="4725144"/>
            <a:ext cx="0" cy="914400"/>
          </a:xfrm>
          <a:prstGeom prst="line">
            <a:avLst/>
          </a:prstGeom>
          <a:ln w="28575">
            <a:solidFill>
              <a:srgbClr val="42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2 CuadroTexto">
            <a:extLst>
              <a:ext uri="{FF2B5EF4-FFF2-40B4-BE49-F238E27FC236}">
                <a16:creationId xmlns:a16="http://schemas.microsoft.com/office/drawing/2014/main" id="{B3FACE8D-A889-44EA-B490-940CBCA2D9E6}"/>
              </a:ext>
            </a:extLst>
          </p:cNvPr>
          <p:cNvSpPr txBox="1"/>
          <p:nvPr userDrawn="1"/>
        </p:nvSpPr>
        <p:spPr>
          <a:xfrm>
            <a:off x="6072503" y="2780928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 </a:t>
            </a:r>
            <a:r>
              <a:rPr lang="en-US" sz="1100" kern="1200" dirty="0" err="1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BOrder</a:t>
            </a:r>
            <a:r>
              <a:rPr lang="en-US" sz="1100" kern="1200" dirty="0">
                <a:solidFill>
                  <a:srgbClr val="13376A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management of variable renewable energies and storage units enabling a transnational Wholesale market</a:t>
            </a:r>
            <a:endParaRPr lang="es-ES_tradnl" sz="11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0D2F0CB-020C-4C54-8B4C-12E41C946CB0}"/>
              </a:ext>
            </a:extLst>
          </p:cNvPr>
          <p:cNvSpPr/>
          <p:nvPr userDrawn="1"/>
        </p:nvSpPr>
        <p:spPr>
          <a:xfrm>
            <a:off x="0" y="4216400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0155160-055E-426B-8F4F-51F16435E21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278132"/>
            <a:ext cx="6295689" cy="36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C065DE-A601-4FD3-9F00-877BDA3CE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0413" cy="1587500"/>
          </a:xfrm>
          <a:prstGeom prst="rect">
            <a:avLst/>
          </a:prstGeom>
          <a:solidFill>
            <a:srgbClr val="D9D9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52" y="300231"/>
            <a:ext cx="8838049" cy="989584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42725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649776"/>
            <a:ext cx="12190413" cy="235497"/>
          </a:xfrm>
          <a:prstGeom prst="rect">
            <a:avLst/>
          </a:prstGeom>
          <a:solidFill>
            <a:srgbClr val="42725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3C3B22A-9B61-4198-B231-DC0541AD53D2}"/>
              </a:ext>
            </a:extLst>
          </p:cNvPr>
          <p:cNvSpPr/>
          <p:nvPr userDrawn="1"/>
        </p:nvSpPr>
        <p:spPr>
          <a:xfrm>
            <a:off x="8407" y="1511280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90D2BA-7B5A-4A17-B4FD-850C6B29543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20" y="157454"/>
            <a:ext cx="2020558" cy="115684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1426" y="1946920"/>
            <a:ext cx="11123752" cy="4403083"/>
          </a:xfrm>
          <a:prstGeom prst="rect">
            <a:avLst/>
          </a:prstGeom>
        </p:spPr>
        <p:txBody>
          <a:bodyPr/>
          <a:lstStyle>
            <a:lvl1pPr marL="444500" indent="-4445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3600" b="0" baseline="0">
                <a:solidFill>
                  <a:srgbClr val="13376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540000" indent="-32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376A"/>
              </a:buClr>
              <a:buSzPct val="50000"/>
              <a:buFont typeface="Wingdings" panose="05000000000000000000" pitchFamily="2" charset="2"/>
              <a:buChar char="q"/>
              <a:defRPr sz="3200">
                <a:solidFill>
                  <a:srgbClr val="13376A"/>
                </a:solidFill>
              </a:defRPr>
            </a:lvl2pPr>
            <a:lvl3pPr marL="612000" indent="-252000" defTabSz="576000">
              <a:lnSpc>
                <a:spcPct val="100000"/>
              </a:lnSpc>
              <a:spcBef>
                <a:spcPts val="200"/>
              </a:spcBef>
              <a:buClrTx/>
              <a:buFont typeface="Wingdings" panose="05000000000000000000" pitchFamily="2" charset="2"/>
              <a:buChar char="§"/>
              <a:defRPr sz="2400">
                <a:solidFill>
                  <a:srgbClr val="13376A"/>
                </a:solidFill>
              </a:defRPr>
            </a:lvl3pPr>
            <a:lvl4pPr>
              <a:defRPr sz="1800">
                <a:solidFill>
                  <a:srgbClr val="13376A"/>
                </a:solidFill>
              </a:defRPr>
            </a:lvl4pPr>
            <a:lvl5pPr marL="936000" indent="-252000">
              <a:lnSpc>
                <a:spcPct val="100000"/>
              </a:lnSpc>
              <a:buClr>
                <a:srgbClr val="339933"/>
              </a:buClr>
              <a:buSzPct val="90000"/>
              <a:buFont typeface="Wingdings" panose="05000000000000000000" pitchFamily="2" charset="2"/>
              <a:buChar char="§"/>
              <a:defRPr sz="1800" baseline="0">
                <a:solidFill>
                  <a:srgbClr val="13376A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13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F368D6D-2ECF-4C0E-9B39-4A9CD19B9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4" y="-891480"/>
            <a:ext cx="8963684" cy="80667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5386698"/>
            <a:ext cx="12190413" cy="440134"/>
          </a:xfrm>
          <a:prstGeom prst="rect">
            <a:avLst/>
          </a:prstGeom>
          <a:solidFill>
            <a:srgbClr val="DDDDD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947" y="368839"/>
            <a:ext cx="7771388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lang="en-US" sz="3600" kern="1200" cap="all" spc="100" baseline="0" dirty="0" smtClean="0">
                <a:solidFill>
                  <a:srgbClr val="00336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You!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549" y="2245574"/>
            <a:ext cx="7896027" cy="2796326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Presenter Name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Contact information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@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Tel.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574" y="6171630"/>
            <a:ext cx="115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97FD5"/>
              </a:buClr>
              <a:buSzPct val="100000"/>
              <a:buFont typeface="Tw Cen MT" panose="020B0602020104020603" pitchFamily="34" charset="0"/>
              <a:buNone/>
            </a:pPr>
            <a:r>
              <a:rPr lang="fi-FI" sz="2000" dirty="0">
                <a:solidFill>
                  <a:srgbClr val="42725E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more information visit: </a:t>
            </a:r>
            <a:r>
              <a:rPr lang="fi-FI" sz="2000" dirty="0">
                <a:solidFill>
                  <a:srgbClr val="ACCBF9">
                    <a:lumMod val="50000"/>
                  </a:srgb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crossbowproject.eu</a:t>
            </a:r>
          </a:p>
        </p:txBody>
      </p:sp>
      <p:sp>
        <p:nvSpPr>
          <p:cNvPr id="9" name="22 CuadroTexto">
            <a:extLst>
              <a:ext uri="{FF2B5EF4-FFF2-40B4-BE49-F238E27FC236}">
                <a16:creationId xmlns:a16="http://schemas.microsoft.com/office/drawing/2014/main" id="{E2FE5EED-BAFD-47AA-B9E7-8292C4384AE3}"/>
              </a:ext>
            </a:extLst>
          </p:cNvPr>
          <p:cNvSpPr txBox="1"/>
          <p:nvPr userDrawn="1"/>
        </p:nvSpPr>
        <p:spPr>
          <a:xfrm>
            <a:off x="334566" y="3501541"/>
            <a:ext cx="3119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1100" dirty="0">
              <a:solidFill>
                <a:srgbClr val="13376A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55E6A19-5496-43D1-BDE1-E084EDC9E33C}"/>
              </a:ext>
            </a:extLst>
          </p:cNvPr>
          <p:cNvSpPr/>
          <p:nvPr userDrawn="1"/>
        </p:nvSpPr>
        <p:spPr>
          <a:xfrm>
            <a:off x="20767" y="-14069"/>
            <a:ext cx="12190413" cy="7622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A77EAC1-2B59-491F-A9A7-73DF8FA2C04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556792"/>
            <a:ext cx="3181499" cy="1821522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21085" y="3604912"/>
            <a:ext cx="3155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u="sng" dirty="0">
                <a:solidFill>
                  <a:srgbClr val="00224C"/>
                </a:solidFill>
                <a:effectLst/>
                <a:uFill>
                  <a:solidFill>
                    <a:srgbClr val="51BA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energy a</a:t>
            </a:r>
            <a:r>
              <a:rPr lang="en-GB" sz="2000" u="sng" dirty="0">
                <a:solidFill>
                  <a:srgbClr val="51BA00"/>
                </a:solidFill>
                <a:effectLst/>
                <a:uFill>
                  <a:solidFill>
                    <a:srgbClr val="51BA00"/>
                  </a:solidFill>
                </a:uFill>
                <a:latin typeface="TitilliumText22L Xb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GB" sz="1800" u="sng" dirty="0">
                <a:solidFill>
                  <a:srgbClr val="00224C"/>
                </a:solidFill>
                <a:effectLst/>
                <a:uFill>
                  <a:solidFill>
                    <a:srgbClr val="51BA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97" y="6470704"/>
            <a:ext cx="215386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6FF38E-E595-4B93-BAC1-CF4B7921F78F}" type="datetime1">
              <a:rPr lang="fi-FI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15.11.2021</a:t>
            </a:fld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303" y="6470704"/>
            <a:ext cx="590069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  <a:lumOff val="5000"/>
                  </a:prstClr>
                </a:solidFill>
              </a:rPr>
              <a:t>Name of the presenter, company</a:t>
            </a:r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923" y="6470704"/>
            <a:ext cx="97354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85C81B-0047-4374-875E-08DF17B38DFC}" type="slidenum">
              <a:rPr lang="fi-FI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99516" indent="-5715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ourier New" panose="02070309020205020404" pitchFamily="49" charset="0"/>
        <a:buChar char="o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76809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jpeg"/><Relationship Id="rId7" Type="http://schemas.openxmlformats.org/officeDocument/2006/relationships/image" Target="../media/image36.em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2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8245-D255-42B3-BED3-E96245A7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70AAE-F674-40CC-A503-0B91A6DE0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26" y="1946920"/>
            <a:ext cx="11212412" cy="4578424"/>
          </a:xfrm>
        </p:spPr>
        <p:txBody>
          <a:bodyPr/>
          <a:lstStyle/>
          <a:p>
            <a:endParaRPr lang="ro-RO" sz="2900" dirty="0"/>
          </a:p>
          <a:p>
            <a:endParaRPr lang="ro-RO" sz="2900" dirty="0"/>
          </a:p>
          <a:p>
            <a:endParaRPr lang="ro-RO" sz="2900" dirty="0"/>
          </a:p>
          <a:p>
            <a:r>
              <a:rPr lang="ro-RO" sz="3000" dirty="0"/>
              <a:t>THANK YOU FOR ACTIVE PARTICIPATION AND INTEREST</a:t>
            </a:r>
            <a:r>
              <a:rPr lang="ro-RO" sz="2900" dirty="0"/>
              <a:t>!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6988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24549" y="2245574"/>
            <a:ext cx="4718929" cy="279632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70C0"/>
                </a:solidFill>
              </a:rPr>
              <a:t>dr. Mihai PAUN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70C0"/>
                </a:solidFill>
              </a:rPr>
              <a:t>Romanian Energy Center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2060"/>
                </a:solidFill>
              </a:rPr>
              <a:t>mihai.paun@crenerg.org</a:t>
            </a:r>
            <a:endParaRPr lang="es-ES_tradnl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22DCA-90A6-45CD-825B-FCB65EE3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426" y="2847375"/>
            <a:ext cx="2873909" cy="11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2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551" y="4653136"/>
            <a:ext cx="8037978" cy="11521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</a:rPr>
              <a:t>The Role of standardization to fostering digitalization of the electricity grid</a:t>
            </a:r>
            <a:endParaRPr lang="es-ES_tradnl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09479" y="4365104"/>
            <a:ext cx="3390383" cy="115212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International STANDARDIZATION EVENT</a:t>
            </a:r>
            <a:endParaRPr lang="es-ES_tradnl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03.11.2021</a:t>
            </a:r>
          </a:p>
        </p:txBody>
      </p:sp>
    </p:spTree>
    <p:extLst>
      <p:ext uri="{BB962C8B-B14F-4D97-AF65-F5344CB8AC3E}">
        <p14:creationId xmlns:p14="http://schemas.microsoft.com/office/powerpoint/2010/main" val="4258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141" y="4653136"/>
            <a:ext cx="7771388" cy="11521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Welcome and Introduction</a:t>
            </a:r>
            <a:endParaRPr lang="es-ES_tradnl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09479" y="4365104"/>
            <a:ext cx="3390383" cy="115212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Objectives of the Event </a:t>
            </a:r>
            <a:endParaRPr lang="es-ES_tradn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03.11.2021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08771" y="5517232"/>
            <a:ext cx="5900691" cy="1152128"/>
          </a:xfrm>
        </p:spPr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Dr. </a:t>
            </a:r>
            <a:r>
              <a:rPr lang="fi-FI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Mihai</a:t>
            </a:r>
            <a:r>
              <a:rPr lang="fi-FI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i-FI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paun</a:t>
            </a:r>
            <a:r>
              <a:rPr lang="fi-FI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Director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development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&amp; Innovation</a:t>
            </a:r>
          </a:p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Romanian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energy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center -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cre</a:t>
            </a:r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3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4AAD-7DA4-454E-A419-1C6C1A2D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Objectives of the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CA14-B7F2-4689-86AE-15D8E5C94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42" y="1700808"/>
            <a:ext cx="11809312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</a:rPr>
              <a:t>The main aim of the International Conference Event today is to </a:t>
            </a:r>
            <a:r>
              <a:rPr lang="en-US" sz="2400" b="1" dirty="0">
                <a:latin typeface="Arial Narrow" panose="020B0606020202030204" pitchFamily="34" charset="0"/>
              </a:rPr>
              <a:t>identify critical industrial challenges and Standards needs within CROSSBOW Project framework, as well as synergies with PHOENIX Project regarding Standardization</a:t>
            </a:r>
            <a:r>
              <a:rPr lang="en-US" sz="2400" dirty="0">
                <a:latin typeface="Arial Narrow" panose="020B0606020202030204" pitchFamily="34" charset="0"/>
              </a:rPr>
              <a:t> initiatives for the </a:t>
            </a:r>
            <a:r>
              <a:rPr lang="en-US" sz="2400" b="1" dirty="0">
                <a:latin typeface="Arial Narrow" panose="020B0606020202030204" pitchFamily="34" charset="0"/>
              </a:rPr>
              <a:t>benefits of the European Electricity Industry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</a:rPr>
              <a:t>High level representatives of </a:t>
            </a:r>
            <a:r>
              <a:rPr lang="en-US" sz="2400" b="1" dirty="0">
                <a:latin typeface="Arial Narrow" panose="020B0606020202030204" pitchFamily="34" charset="0"/>
              </a:rPr>
              <a:t>CROSSBOW Consortium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b="1" dirty="0">
                <a:latin typeface="Arial Narrow" panose="020B0606020202030204" pitchFamily="34" charset="0"/>
              </a:rPr>
              <a:t>European and National Institutions </a:t>
            </a:r>
            <a:r>
              <a:rPr lang="en-US" sz="2400" dirty="0">
                <a:latin typeface="Arial Narrow" panose="020B0606020202030204" pitchFamily="34" charset="0"/>
              </a:rPr>
              <a:t>and Experts in the Energy Field, as well as in the Standardization Domain will provide unique and important perspectives on further developments and standardization actions.</a:t>
            </a:r>
          </a:p>
          <a:p>
            <a:pPr marL="0" indent="0" algn="just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SESION I</a:t>
            </a:r>
            <a:r>
              <a:rPr lang="en-US" sz="2400" dirty="0">
                <a:latin typeface="Arial Narrow" panose="020B0606020202030204" pitchFamily="34" charset="0"/>
              </a:rPr>
              <a:t> – The objective consists in presenting the </a:t>
            </a:r>
            <a:r>
              <a:rPr lang="en-US" sz="2400" b="1" dirty="0">
                <a:latin typeface="Arial Narrow" panose="020B0606020202030204" pitchFamily="34" charset="0"/>
              </a:rPr>
              <a:t>Key Role of the Standardization</a:t>
            </a:r>
            <a:r>
              <a:rPr lang="en-US" sz="2400" dirty="0">
                <a:latin typeface="Arial Narrow" panose="020B0606020202030204" pitchFamily="34" charset="0"/>
              </a:rPr>
              <a:t>, identify </a:t>
            </a:r>
            <a:r>
              <a:rPr lang="en-US" sz="2400" b="1" dirty="0">
                <a:latin typeface="Arial Narrow" panose="020B0606020202030204" pitchFamily="34" charset="0"/>
              </a:rPr>
              <a:t>challenges and standards needs </a:t>
            </a:r>
            <a:r>
              <a:rPr lang="en-US" sz="2400" dirty="0">
                <a:latin typeface="Arial Narrow" panose="020B0606020202030204" pitchFamily="34" charset="0"/>
              </a:rPr>
              <a:t>in order to </a:t>
            </a:r>
            <a:r>
              <a:rPr lang="en-US" sz="2400" b="1" dirty="0">
                <a:latin typeface="Arial Narrow" panose="020B0606020202030204" pitchFamily="34" charset="0"/>
              </a:rPr>
              <a:t>Foster the Digitalization of the Electricity Grid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SESION II</a:t>
            </a:r>
            <a:r>
              <a:rPr lang="en-US" sz="2400" dirty="0">
                <a:latin typeface="Arial Narrow" panose="020B0606020202030204" pitchFamily="34" charset="0"/>
              </a:rPr>
              <a:t> - The objective consists in </a:t>
            </a:r>
            <a:r>
              <a:rPr lang="en-US" sz="2400" b="1" dirty="0">
                <a:latin typeface="Arial Narrow" panose="020B0606020202030204" pitchFamily="34" charset="0"/>
              </a:rPr>
              <a:t>presenting the projects, the products developed during implementation periods</a:t>
            </a:r>
            <a:r>
              <a:rPr lang="en-US" sz="2400" dirty="0">
                <a:latin typeface="Arial Narrow" panose="020B0606020202030204" pitchFamily="34" charset="0"/>
              </a:rPr>
              <a:t> as well as identifying the </a:t>
            </a:r>
            <a:r>
              <a:rPr lang="en-US" sz="2400" b="1" dirty="0">
                <a:latin typeface="Arial Narrow" panose="020B0606020202030204" pitchFamily="34" charset="0"/>
              </a:rPr>
              <a:t>industrial challenges </a:t>
            </a:r>
            <a:r>
              <a:rPr lang="en-US" sz="2400" dirty="0">
                <a:latin typeface="Arial Narrow" panose="020B0606020202030204" pitchFamily="34" charset="0"/>
              </a:rPr>
              <a:t>and </a:t>
            </a:r>
            <a:r>
              <a:rPr lang="en-US" sz="2400" b="1" dirty="0">
                <a:latin typeface="Arial Narrow" panose="020B0606020202030204" pitchFamily="34" charset="0"/>
              </a:rPr>
              <a:t>standardization needs</a:t>
            </a:r>
            <a:r>
              <a:rPr lang="en-US" sz="2400" dirty="0">
                <a:latin typeface="Arial Narrow" panose="020B0606020202030204" pitchFamily="34" charset="0"/>
              </a:rPr>
              <a:t> for these specific products and the overall framework.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4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E6DB12-2C1F-2F45-B911-68DABCD5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8" y="594931"/>
            <a:ext cx="9180775" cy="621506"/>
          </a:xfrm>
        </p:spPr>
        <p:txBody>
          <a:bodyPr anchor="ctr"/>
          <a:lstStyle/>
          <a:p>
            <a:r>
              <a:rPr lang="en-US" sz="4400" dirty="0"/>
              <a:t>EUROPEAN PROJECTS – CRE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5024-AD5D-764D-B5F1-BF92412B27D6}"/>
              </a:ext>
            </a:extLst>
          </p:cNvPr>
          <p:cNvSpPr txBox="1"/>
          <p:nvPr/>
        </p:nvSpPr>
        <p:spPr>
          <a:xfrm>
            <a:off x="46534" y="3259883"/>
            <a:ext cx="1871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</a:t>
            </a:r>
            <a:r>
              <a:rPr lang="en-GB" sz="1500" b="1" dirty="0">
                <a:solidFill>
                  <a:srgbClr val="002060"/>
                </a:solidFill>
                <a:latin typeface="Arial Narrow" panose="020B0606020202030204" pitchFamily="34" charset="0"/>
              </a:rPr>
              <a:t>newables in a Stable Electric Grid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8118-6C0C-694E-8AAF-D0D4BB43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" y="2538098"/>
            <a:ext cx="1977297" cy="706178"/>
          </a:xfrm>
          <a:prstGeom prst="rect">
            <a:avLst/>
          </a:prstGeom>
        </p:spPr>
      </p:pic>
      <p:pic>
        <p:nvPicPr>
          <p:cNvPr id="14" name="Picture 13" descr="C:\Users\CAMELI~1.STR\AppData\Local\Temp\notes6030C8\sigla Transelectrica cu R.JPG">
            <a:extLst>
              <a:ext uri="{FF2B5EF4-FFF2-40B4-BE49-F238E27FC236}">
                <a16:creationId xmlns:a16="http://schemas.microsoft.com/office/drawing/2014/main" id="{3F9CD1F0-A487-0C45-A386-C9D80C0615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15" y="3294242"/>
            <a:ext cx="839748" cy="5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BEAA23-91DF-1C4F-AE8C-1DEA415B1983}"/>
              </a:ext>
            </a:extLst>
          </p:cNvPr>
          <p:cNvSpPr txBox="1"/>
          <p:nvPr/>
        </p:nvSpPr>
        <p:spPr>
          <a:xfrm>
            <a:off x="2422798" y="3246029"/>
            <a:ext cx="18773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SUCCESS - Securing Critical Energy Infrastructures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EF9499-7B9F-A149-9936-EBF9DB8FBE21}"/>
              </a:ext>
            </a:extLst>
          </p:cNvPr>
          <p:cNvPicPr/>
          <p:nvPr/>
        </p:nvPicPr>
        <p:blipFill rotWithShape="1">
          <a:blip r:embed="rId4"/>
          <a:srcRect l="14292" t="10641" r="59783" b="66009"/>
          <a:stretch/>
        </p:blipFill>
        <p:spPr bwMode="auto">
          <a:xfrm>
            <a:off x="2481186" y="2521156"/>
            <a:ext cx="1558615" cy="753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Users\CAMELI~1.STR\AppData\Local\Temp\notes6030C8\Sigla si slogan.jpg">
            <a:extLst>
              <a:ext uri="{FF2B5EF4-FFF2-40B4-BE49-F238E27FC236}">
                <a16:creationId xmlns:a16="http://schemas.microsoft.com/office/drawing/2014/main" id="{998CF3E1-7B53-C64A-8238-49C93DAF25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54" y="3567867"/>
            <a:ext cx="931460" cy="38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6B6125-98E3-954E-83B5-3E1AA6D60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309" y="2357166"/>
            <a:ext cx="2204785" cy="5716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87EE03-473C-D04D-AE23-9B05006B85AE}"/>
              </a:ext>
            </a:extLst>
          </p:cNvPr>
          <p:cNvSpPr txBox="1"/>
          <p:nvPr/>
        </p:nvSpPr>
        <p:spPr>
          <a:xfrm>
            <a:off x="4871070" y="2924944"/>
            <a:ext cx="242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Wi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de scale demonstration of Integrated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S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olutions and business models for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E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uropean smart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GRID</a:t>
            </a:r>
          </a:p>
        </p:txBody>
      </p:sp>
      <p:pic>
        <p:nvPicPr>
          <p:cNvPr id="20" name="Εικόνα 5">
            <a:extLst>
              <a:ext uri="{FF2B5EF4-FFF2-40B4-BE49-F238E27FC236}">
                <a16:creationId xmlns:a16="http://schemas.microsoft.com/office/drawing/2014/main" id="{5A5F1824-E9C4-1B45-8973-DBEE6450AA87}"/>
              </a:ext>
            </a:extLst>
          </p:cNvPr>
          <p:cNvPicPr/>
          <p:nvPr/>
        </p:nvPicPr>
        <p:blipFill>
          <a:blip r:embed="rId7" cstate="print"/>
          <a:srcRect l="18316" t="34804" r="17684" b="16176"/>
          <a:stretch>
            <a:fillRect/>
          </a:stretch>
        </p:blipFill>
        <p:spPr bwMode="auto">
          <a:xfrm>
            <a:off x="10099031" y="2521156"/>
            <a:ext cx="1756816" cy="4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B15B47-3203-354C-AD67-7A7E6E679E4D}"/>
              </a:ext>
            </a:extLst>
          </p:cNvPr>
          <p:cNvSpPr txBox="1"/>
          <p:nvPr/>
        </p:nvSpPr>
        <p:spPr>
          <a:xfrm>
            <a:off x="9880332" y="3000694"/>
            <a:ext cx="187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Enabling Smart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Energy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as a Service via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 Mobile Network advances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0D9BDC-EC2E-D944-9EA1-FB335DF12B5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86" y="3205343"/>
            <a:ext cx="561839" cy="7026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E17DA85-B329-2C4A-9F16-C4D7263E6AB7}"/>
              </a:ext>
            </a:extLst>
          </p:cNvPr>
          <p:cNvSpPr/>
          <p:nvPr/>
        </p:nvSpPr>
        <p:spPr>
          <a:xfrm>
            <a:off x="23882" y="5040683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CROSS </a:t>
            </a:r>
            <a:r>
              <a:rPr lang="en-US" sz="15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rder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management of variable renewable energies and storage units enabling a transnational </a:t>
            </a:r>
            <a:r>
              <a:rPr lang="en-US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W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holesale market</a:t>
            </a:r>
            <a:r>
              <a:rPr lang="en-US" sz="1500" b="1" dirty="0">
                <a:solidFill>
                  <a:srgbClr val="000066"/>
                </a:solidFill>
                <a:latin typeface="Arial Narrow" pitchFamily="34" charset="0"/>
              </a:rPr>
              <a:t> </a:t>
            </a:r>
            <a:endParaRPr lang="en-GB" sz="1500" dirty="0"/>
          </a:p>
        </p:txBody>
      </p:sp>
      <p:pic>
        <p:nvPicPr>
          <p:cNvPr id="24" name="Picture 23" descr="C:\Users\CAMELI~1.STR\AppData\Local\Temp\notes6030C8\sigla Transelectrica cu R.JPG">
            <a:extLst>
              <a:ext uri="{FF2B5EF4-FFF2-40B4-BE49-F238E27FC236}">
                <a16:creationId xmlns:a16="http://schemas.microsoft.com/office/drawing/2014/main" id="{885A64CB-E2C3-9147-B3AD-6825C77184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22" y="5838973"/>
            <a:ext cx="785383" cy="61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0B2D7F-C6E0-714D-AD5F-D48F5B28231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5851805"/>
            <a:ext cx="1772433" cy="6826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DA4D14-DF12-CA4F-8A38-72B63F78AA4F}"/>
              </a:ext>
            </a:extLst>
          </p:cNvPr>
          <p:cNvSpPr txBox="1"/>
          <p:nvPr/>
        </p:nvSpPr>
        <p:spPr>
          <a:xfrm>
            <a:off x="7219698" y="3138557"/>
            <a:ext cx="1877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SOGNO -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S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ervice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O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riented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G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rid for the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etwork </a:t>
            </a:r>
            <a:r>
              <a:rPr lang="en-GB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O</a:t>
            </a:r>
            <a:r>
              <a:rPr lang="en-GB" sz="15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 the Future</a:t>
            </a:r>
          </a:p>
          <a:p>
            <a:endParaRPr lang="en-GB" sz="15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94B1E0-A615-E645-A462-A9EBB3987F3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4925" r="67628" b="73920"/>
          <a:stretch/>
        </p:blipFill>
        <p:spPr bwMode="auto">
          <a:xfrm>
            <a:off x="8875223" y="3169351"/>
            <a:ext cx="999554" cy="30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06133E-962B-344A-854B-30D7FD5C8CF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61" y="3868617"/>
            <a:ext cx="1939345" cy="2709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A90FAB-328B-5D4A-A6FA-A9CC1C79705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98" y="2520625"/>
            <a:ext cx="2183909" cy="497078"/>
          </a:xfrm>
          <a:prstGeom prst="rect">
            <a:avLst/>
          </a:prstGeom>
        </p:spPr>
      </p:pic>
      <p:pic>
        <p:nvPicPr>
          <p:cNvPr id="30" name="Imagen 14">
            <a:extLst>
              <a:ext uri="{FF2B5EF4-FFF2-40B4-BE49-F238E27FC236}">
                <a16:creationId xmlns:a16="http://schemas.microsoft.com/office/drawing/2014/main" id="{DA32BA03-8AD6-3F4E-952C-57F1F6539FC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8" y="4190078"/>
            <a:ext cx="1637847" cy="899795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8792D4A-F47D-AB4A-96A3-696138B0E7DF}"/>
              </a:ext>
            </a:extLst>
          </p:cNvPr>
          <p:cNvSpPr txBox="1">
            <a:spLocks/>
          </p:cNvSpPr>
          <p:nvPr/>
        </p:nvSpPr>
        <p:spPr bwMode="auto">
          <a:xfrm>
            <a:off x="226799" y="1556792"/>
            <a:ext cx="11817304" cy="9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 cap="all" baseline="0">
                <a:solidFill>
                  <a:schemeClr val="accent3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15988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5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 – TOP 10 </a:t>
            </a:r>
            <a:r>
              <a:rPr lang="en-US" sz="2500" kern="0" dirty="0">
                <a:latin typeface="Calibri" panose="020F0502020204030204" pitchFamily="34" charset="0"/>
                <a:cs typeface="Calibri" panose="020F0502020204030204" pitchFamily="34" charset="0"/>
              </a:rPr>
              <a:t>OUT OF OVER 2500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ROMANIAN ENTITIES </a:t>
            </a: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 THE H2020 RESEARCH AND INNOVATION PROGRAM OF THE EUROPEAN COMMISSION</a:t>
            </a:r>
            <a:endParaRPr lang="en-BE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image263.png" descr="https://www.delgaz-grid.ro/content/dam/eon/eon-delgaz-grid-ro/social_icons/eon-logo-romania.png">
            <a:extLst>
              <a:ext uri="{FF2B5EF4-FFF2-40B4-BE49-F238E27FC236}">
                <a16:creationId xmlns:a16="http://schemas.microsoft.com/office/drawing/2014/main" id="{8FDE4849-EC57-C34A-BAE1-7DC4EA166E9D}"/>
              </a:ext>
            </a:extLst>
          </p:cNvPr>
          <p:cNvPicPr/>
          <p:nvPr/>
        </p:nvPicPr>
        <p:blipFill>
          <a:blip r:embed="rId14"/>
          <a:srcRect b="46593"/>
          <a:stretch>
            <a:fillRect/>
          </a:stretch>
        </p:blipFill>
        <p:spPr>
          <a:xfrm>
            <a:off x="8424035" y="5943379"/>
            <a:ext cx="1061509" cy="197249"/>
          </a:xfrm>
          <a:prstGeom prst="rect">
            <a:avLst/>
          </a:prstGeom>
          <a:ln/>
        </p:spPr>
      </p:pic>
      <p:pic>
        <p:nvPicPr>
          <p:cNvPr id="33" name="image265.png">
            <a:extLst>
              <a:ext uri="{FF2B5EF4-FFF2-40B4-BE49-F238E27FC236}">
                <a16:creationId xmlns:a16="http://schemas.microsoft.com/office/drawing/2014/main" id="{3F33CD81-B9CE-4646-9676-2B6B1511B569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279912" y="5365399"/>
            <a:ext cx="1207246" cy="447925"/>
          </a:xfrm>
          <a:prstGeom prst="rect">
            <a:avLst/>
          </a:prstGeom>
          <a:ln/>
        </p:spPr>
      </p:pic>
      <p:pic>
        <p:nvPicPr>
          <p:cNvPr id="34" name="image248.png" descr="A picture containing plant&#10;&#10;Description generated with high confidence">
            <a:extLst>
              <a:ext uri="{FF2B5EF4-FFF2-40B4-BE49-F238E27FC236}">
                <a16:creationId xmlns:a16="http://schemas.microsoft.com/office/drawing/2014/main" id="{D5881184-0999-5740-B23F-BDD5A2BC0FB5}"/>
              </a:ext>
            </a:extLst>
          </p:cNvPr>
          <p:cNvPicPr/>
          <p:nvPr/>
        </p:nvPicPr>
        <p:blipFill rotWithShape="1">
          <a:blip r:embed="rId16"/>
          <a:srcRect l="8307" r="12732"/>
          <a:stretch/>
        </p:blipFill>
        <p:spPr>
          <a:xfrm>
            <a:off x="8518728" y="4136668"/>
            <a:ext cx="1061509" cy="848675"/>
          </a:xfrm>
          <a:prstGeom prst="rect">
            <a:avLst/>
          </a:prstGeom>
          <a:ln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6A91911-65EC-3D48-A88F-38CFEBDF9FA4}"/>
              </a:ext>
            </a:extLst>
          </p:cNvPr>
          <p:cNvSpPr/>
          <p:nvPr/>
        </p:nvSpPr>
        <p:spPr>
          <a:xfrm>
            <a:off x="8407038" y="4903906"/>
            <a:ext cx="1364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E36C0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PHOENIX</a:t>
            </a:r>
            <a:endParaRPr lang="en-GB" sz="20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F4BF1E-9D10-8B45-B48D-6B816A8EDAE2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54441" r="51832" b="32249"/>
          <a:stretch/>
        </p:blipFill>
        <p:spPr bwMode="auto">
          <a:xfrm>
            <a:off x="8395339" y="6164020"/>
            <a:ext cx="1281113" cy="312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C62A177-C658-F145-89E0-8E1B1F1148EB}"/>
              </a:ext>
            </a:extLst>
          </p:cNvPr>
          <p:cNvSpPr txBox="1"/>
          <p:nvPr/>
        </p:nvSpPr>
        <p:spPr>
          <a:xfrm>
            <a:off x="9592459" y="601254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3</a:t>
            </a:r>
            <a:r>
              <a:rPr lang="en-GB" sz="1400" b="1" baseline="30000" dirty="0">
                <a:solidFill>
                  <a:srgbClr val="002060"/>
                </a:solidFill>
              </a:rPr>
              <a:t>rd</a:t>
            </a:r>
            <a:r>
              <a:rPr lang="en-GB" sz="1400" b="1" dirty="0">
                <a:solidFill>
                  <a:srgbClr val="002060"/>
                </a:solidFill>
              </a:rPr>
              <a:t> Party</a:t>
            </a:r>
          </a:p>
        </p:txBody>
      </p:sp>
      <p:pic>
        <p:nvPicPr>
          <p:cNvPr id="39" name="Picture 38" descr="C:\Users\CAMELI~1.STR\AppData\Local\Temp\notes6030C8\sigla Transelectrica cu R.JPG">
            <a:extLst>
              <a:ext uri="{FF2B5EF4-FFF2-40B4-BE49-F238E27FC236}">
                <a16:creationId xmlns:a16="http://schemas.microsoft.com/office/drawing/2014/main" id="{B7F8793B-26B7-4B41-82E7-AC1EB97BC6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55" y="5260224"/>
            <a:ext cx="785383" cy="61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865B41-6EAB-A84D-B9B6-249AD312387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055050" y="4350240"/>
            <a:ext cx="2046178" cy="575931"/>
          </a:xfrm>
          <a:prstGeom prst="rect">
            <a:avLst/>
          </a:prstGeom>
        </p:spPr>
      </p:pic>
      <p:pic>
        <p:nvPicPr>
          <p:cNvPr id="42" name="Imagen 5" descr="LOGO">
            <a:extLst>
              <a:ext uri="{FF2B5EF4-FFF2-40B4-BE49-F238E27FC236}">
                <a16:creationId xmlns:a16="http://schemas.microsoft.com/office/drawing/2014/main" id="{227D3851-B6F4-D34D-AB1E-C0E798798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1114" y="4373556"/>
            <a:ext cx="2336808" cy="498006"/>
          </a:xfrm>
          <a:prstGeom prst="rect">
            <a:avLst/>
          </a:prstGeom>
        </p:spPr>
      </p:pic>
      <p:sp>
        <p:nvSpPr>
          <p:cNvPr id="44" name="22 CuadroTexto">
            <a:extLst>
              <a:ext uri="{FF2B5EF4-FFF2-40B4-BE49-F238E27FC236}">
                <a16:creationId xmlns:a16="http://schemas.microsoft.com/office/drawing/2014/main" id="{5FD5BC8A-AB45-6345-8DAF-1B02C072E40C}"/>
              </a:ext>
            </a:extLst>
          </p:cNvPr>
          <p:cNvSpPr txBox="1"/>
          <p:nvPr/>
        </p:nvSpPr>
        <p:spPr>
          <a:xfrm>
            <a:off x="3263636" y="4864289"/>
            <a:ext cx="283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TR</a:t>
            </a:r>
            <a:r>
              <a:rPr lang="es-ES_tradnl" sz="1500" b="1" dirty="0" err="1">
                <a:solidFill>
                  <a:srgbClr val="42725E"/>
                </a:solidFill>
                <a:latin typeface="Arial Narrow" panose="020B0606020202030204" pitchFamily="34" charset="0"/>
              </a:rPr>
              <a:t>ansmission</a:t>
            </a:r>
            <a:r>
              <a:rPr lang="es-ES_tradnl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 system enhancement of reg</a:t>
            </a:r>
            <a:r>
              <a:rPr lang="es-ES_tradnl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es-ES_tradnl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o</a:t>
            </a:r>
            <a:r>
              <a:rPr lang="es-ES_tradnl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N</a:t>
            </a:r>
            <a:r>
              <a:rPr lang="es-ES_tradnl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al borders by means of </a:t>
            </a:r>
            <a:r>
              <a:rPr lang="es-ES_tradnl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es-ES_tradnl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ntellIgen</a:t>
            </a:r>
            <a:r>
              <a:rPr lang="es-ES_tradnl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T</a:t>
            </a:r>
            <a:r>
              <a:rPr lang="es-ES_tradnl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 market technolog</a:t>
            </a:r>
            <a:r>
              <a:rPr lang="es-ES_tradnl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825E636-C569-D54B-8841-9F7E796894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25191" y="4221088"/>
            <a:ext cx="1509348" cy="7603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1C3796-2D46-C64E-B762-53CDA86EC203}"/>
              </a:ext>
            </a:extLst>
          </p:cNvPr>
          <p:cNvSpPr txBox="1"/>
          <p:nvPr/>
        </p:nvSpPr>
        <p:spPr>
          <a:xfrm>
            <a:off x="5882814" y="4912593"/>
            <a:ext cx="2446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42725E"/>
                </a:solidFill>
                <a:latin typeface="Arial Narrow" panose="020B0606020202030204" pitchFamily="34" charset="0"/>
              </a:rPr>
              <a:t>Providing flexibility to the grid by enabling VPPs to offer both fast and slow dynamics control services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048671-6ADA-BE42-958A-E1F750CD868B}"/>
              </a:ext>
            </a:extLst>
          </p:cNvPr>
          <p:cNvSpPr txBox="1"/>
          <p:nvPr/>
        </p:nvSpPr>
        <p:spPr>
          <a:xfrm>
            <a:off x="10077498" y="5189591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7030A0"/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CYBER</a:t>
            </a:r>
            <a:r>
              <a:rPr lang="en-BE" sz="2400" b="1" dirty="0">
                <a:solidFill>
                  <a:srgbClr val="00B050"/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SEAS</a:t>
            </a:r>
          </a:p>
        </p:txBody>
      </p:sp>
    </p:spTree>
    <p:extLst>
      <p:ext uri="{BB962C8B-B14F-4D97-AF65-F5344CB8AC3E}">
        <p14:creationId xmlns:p14="http://schemas.microsoft.com/office/powerpoint/2010/main" val="11511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1" grpId="0"/>
      <p:bldP spid="23" grpId="0"/>
      <p:bldP spid="26" grpId="0"/>
      <p:bldP spid="35" grpId="0"/>
      <p:bldP spid="38" grpId="0"/>
      <p:bldP spid="44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4AAD-7DA4-454E-A419-1C6C1A2D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99A1E-47CE-FE4E-AD86-67DBF841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1628800"/>
            <a:ext cx="9721080" cy="49347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80FD140-702E-D442-A1AC-2C425042A859}"/>
              </a:ext>
            </a:extLst>
          </p:cNvPr>
          <p:cNvSpPr txBox="1">
            <a:spLocks/>
          </p:cNvSpPr>
          <p:nvPr/>
        </p:nvSpPr>
        <p:spPr>
          <a:xfrm>
            <a:off x="7463358" y="116632"/>
            <a:ext cx="1224136" cy="11011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100" normalizeH="0" baseline="0" noProof="0" dirty="0">
                <a:ln>
                  <a:noFill/>
                </a:ln>
                <a:solidFill>
                  <a:srgbClr val="42725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794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4AAD-7DA4-454E-A419-1C6C1A2D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53" y="300231"/>
            <a:ext cx="5642246" cy="989584"/>
          </a:xfrm>
        </p:spPr>
        <p:txBody>
          <a:bodyPr/>
          <a:lstStyle/>
          <a:p>
            <a:pPr algn="ctr"/>
            <a:r>
              <a:rPr lang="en-US" sz="4400" dirty="0"/>
              <a:t>PROGRAMME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30929-1FBF-734C-8E01-40330D2D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8" y="1700807"/>
            <a:ext cx="9505056" cy="48569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52559C-3F45-274E-8FA4-0F884DC14938}"/>
              </a:ext>
            </a:extLst>
          </p:cNvPr>
          <p:cNvSpPr txBox="1">
            <a:spLocks/>
          </p:cNvSpPr>
          <p:nvPr/>
        </p:nvSpPr>
        <p:spPr>
          <a:xfrm>
            <a:off x="7463358" y="188641"/>
            <a:ext cx="1224136" cy="11011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/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19459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4AAD-7DA4-454E-A419-1C6C1A2D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" y="300231"/>
            <a:ext cx="9361039" cy="989584"/>
          </a:xfrm>
        </p:spPr>
        <p:txBody>
          <a:bodyPr/>
          <a:lstStyle/>
          <a:p>
            <a:pPr algn="ctr"/>
            <a:r>
              <a:rPr lang="en-US" sz="4400" dirty="0"/>
              <a:t>Registered participants by COUNTRY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FD0AA-2B35-D148-88D2-B480ACAF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1744776"/>
            <a:ext cx="1931591" cy="4800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BD54A-50AB-1142-95B3-2C13DD4F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334" y="1953643"/>
            <a:ext cx="8355442" cy="43556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8B45AB-B1D8-5F42-8BFB-553E8606B35C}"/>
              </a:ext>
            </a:extLst>
          </p:cNvPr>
          <p:cNvSpPr txBox="1">
            <a:spLocks/>
          </p:cNvSpPr>
          <p:nvPr/>
        </p:nvSpPr>
        <p:spPr>
          <a:xfrm>
            <a:off x="7175327" y="1760074"/>
            <a:ext cx="4104456" cy="5320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rgbClr val="42725E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Over 120 Registrations</a:t>
            </a:r>
          </a:p>
          <a:p>
            <a:pPr algn="ctr"/>
            <a:r>
              <a:rPr lang="en-US" sz="2000" dirty="0"/>
              <a:t>22 countries</a:t>
            </a:r>
          </a:p>
        </p:txBody>
      </p:sp>
    </p:spTree>
    <p:extLst>
      <p:ext uri="{BB962C8B-B14F-4D97-AF65-F5344CB8AC3E}">
        <p14:creationId xmlns:p14="http://schemas.microsoft.com/office/powerpoint/2010/main" val="7766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8245-D255-42B3-BED3-E96245A7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70AAE-F674-40CC-A503-0B91A6DE0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26" y="1946920"/>
            <a:ext cx="11123752" cy="4578424"/>
          </a:xfrm>
        </p:spPr>
        <p:txBody>
          <a:bodyPr/>
          <a:lstStyle/>
          <a:p>
            <a:r>
              <a:rPr lang="ro-RO" sz="2900" dirty="0"/>
              <a:t>Need for deployment and investments in Digital Technologies to reach Climate Neutrality (A)</a:t>
            </a:r>
          </a:p>
          <a:p>
            <a:r>
              <a:rPr lang="ro-RO" sz="2900" dirty="0"/>
              <a:t>Europe needs Innovative and Affordable Solutions as there are EU Energy Opportunities for Innovation and Funding Programmes available </a:t>
            </a:r>
          </a:p>
          <a:p>
            <a:r>
              <a:rPr lang="ro-RO" sz="2900" dirty="0"/>
              <a:t>Continue Making the Best Use of Standardization at European Level is a MUST (ESA)</a:t>
            </a:r>
          </a:p>
          <a:p>
            <a:r>
              <a:rPr lang="ro-RO" sz="2900" dirty="0"/>
              <a:t>Standardization Facilitates the Dissemianation of Information for Digitalization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200235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scrowd_p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54C2827-CF0F-45B7-A376-85273A235F54}" vid="{005B2312-795C-4B55-A62C-994E628541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403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Arial Rounded MT Bold</vt:lpstr>
      <vt:lpstr>Arial Unicode MS</vt:lpstr>
      <vt:lpstr>Calibri</vt:lpstr>
      <vt:lpstr>Century Gothic</vt:lpstr>
      <vt:lpstr>Courier New</vt:lpstr>
      <vt:lpstr>TitilliumText22L Xb</vt:lpstr>
      <vt:lpstr>Tw Cen MT</vt:lpstr>
      <vt:lpstr>Tw Cen MT Condensed</vt:lpstr>
      <vt:lpstr>Wingdings</vt:lpstr>
      <vt:lpstr>Wingdings 3</vt:lpstr>
      <vt:lpstr>letscrowd_pp</vt:lpstr>
      <vt:lpstr>PowerPoint Presentation</vt:lpstr>
      <vt:lpstr>The Role of standardization to fostering digitalization of the electricity grid</vt:lpstr>
      <vt:lpstr>Welcome and Introduction</vt:lpstr>
      <vt:lpstr>Objectives of the event</vt:lpstr>
      <vt:lpstr>EUROPEAN PROJECTS – CRE</vt:lpstr>
      <vt:lpstr>PROGRAMME</vt:lpstr>
      <vt:lpstr>PROGRAMME </vt:lpstr>
      <vt:lpstr>Registered participants by COUNTRY </vt:lpstr>
      <vt:lpstr>closing remarks</vt:lpstr>
      <vt:lpstr>closing remarks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</dc:creator>
  <cp:lastModifiedBy>Carina Zidaru</cp:lastModifiedBy>
  <cp:revision>137</cp:revision>
  <dcterms:created xsi:type="dcterms:W3CDTF">2017-06-12T22:38:01Z</dcterms:created>
  <dcterms:modified xsi:type="dcterms:W3CDTF">2021-11-15T13:07:01Z</dcterms:modified>
</cp:coreProperties>
</file>