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06" r:id="rId1"/>
  </p:sldMasterIdLst>
  <p:notesMasterIdLst>
    <p:notesMasterId r:id="rId16"/>
  </p:notesMasterIdLst>
  <p:sldIdLst>
    <p:sldId id="347" r:id="rId2"/>
    <p:sldId id="481" r:id="rId3"/>
    <p:sldId id="480" r:id="rId4"/>
    <p:sldId id="368" r:id="rId5"/>
    <p:sldId id="263" r:id="rId6"/>
    <p:sldId id="258" r:id="rId7"/>
    <p:sldId id="464" r:id="rId8"/>
    <p:sldId id="465" r:id="rId9"/>
    <p:sldId id="260" r:id="rId10"/>
    <p:sldId id="371" r:id="rId11"/>
    <p:sldId id="264" r:id="rId12"/>
    <p:sldId id="482" r:id="rId13"/>
    <p:sldId id="483" r:id="rId14"/>
    <p:sldId id="272" r:id="rId15"/>
  </p:sldIdLst>
  <p:sldSz cx="12192000" cy="6858000"/>
  <p:notesSz cx="6858000"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aría Arias Beltrán" initials="AM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815"/>
    <a:srgbClr val="00B050"/>
    <a:srgbClr val="E05A00"/>
    <a:srgbClr val="1A989E"/>
    <a:srgbClr val="FDAB9D"/>
    <a:srgbClr val="FC8B78"/>
    <a:srgbClr val="FB5539"/>
    <a:srgbClr val="FFCCFF"/>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78766"/>
  </p:normalViewPr>
  <p:slideViewPr>
    <p:cSldViewPr snapToGrid="0">
      <p:cViewPr varScale="1">
        <p:scale>
          <a:sx n="111" d="100"/>
          <a:sy n="111" d="100"/>
        </p:scale>
        <p:origin x="450" y="108"/>
      </p:cViewPr>
      <p:guideLst>
        <p:guide orient="horz" pos="2160"/>
        <p:guide pos="3863"/>
      </p:guideLst>
    </p:cSldViewPr>
  </p:slideViewPr>
  <p:notesTextViewPr>
    <p:cViewPr>
      <p:scale>
        <a:sx n="20" d="100"/>
        <a:sy n="2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F478D793-6796-468F-A8BE-0876E5D937B9}" type="datetimeFigureOut">
              <a:rPr lang="en-GB" smtClean="0"/>
              <a:pPr/>
              <a:t>28/10/2021</a:t>
            </a:fld>
            <a:endParaRPr lang="en-GB"/>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669B7D2F-774C-49A7-BF90-7245CB79FD14}" type="slidenum">
              <a:rPr lang="en-GB" smtClean="0"/>
              <a:pPr/>
              <a:t>‹#›</a:t>
            </a:fld>
            <a:endParaRPr lang="en-GB"/>
          </a:p>
        </p:txBody>
      </p:sp>
    </p:spTree>
    <p:extLst>
      <p:ext uri="{BB962C8B-B14F-4D97-AF65-F5344CB8AC3E}">
        <p14:creationId xmlns:p14="http://schemas.microsoft.com/office/powerpoint/2010/main" val="99041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fld id="{5EB69C02-F96C-DC4D-8896-7C8C55438236}" type="slidenum">
              <a:rPr lang="en-US" smtClean="0"/>
              <a:t>5</a:t>
            </a:fld>
            <a:endParaRPr lang="en-US"/>
          </a:p>
        </p:txBody>
      </p:sp>
    </p:spTree>
    <p:extLst>
      <p:ext uri="{BB962C8B-B14F-4D97-AF65-F5344CB8AC3E}">
        <p14:creationId xmlns:p14="http://schemas.microsoft.com/office/powerpoint/2010/main" val="176899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69C02-F96C-DC4D-8896-7C8C55438236}" type="slidenum">
              <a:rPr lang="en-US" smtClean="0"/>
              <a:t>6</a:t>
            </a:fld>
            <a:endParaRPr lang="en-US"/>
          </a:p>
        </p:txBody>
      </p:sp>
    </p:spTree>
    <p:extLst>
      <p:ext uri="{BB962C8B-B14F-4D97-AF65-F5344CB8AC3E}">
        <p14:creationId xmlns:p14="http://schemas.microsoft.com/office/powerpoint/2010/main" val="348299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5EB69C02-F96C-DC4D-8896-7C8C55438236}" type="slidenum">
              <a:rPr lang="en-US" smtClean="0"/>
              <a:t>11</a:t>
            </a:fld>
            <a:endParaRPr lang="en-US"/>
          </a:p>
        </p:txBody>
      </p:sp>
    </p:spTree>
    <p:extLst>
      <p:ext uri="{BB962C8B-B14F-4D97-AF65-F5344CB8AC3E}">
        <p14:creationId xmlns:p14="http://schemas.microsoft.com/office/powerpoint/2010/main" val="98753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2822713"/>
            <a:ext cx="10515600" cy="1739762"/>
          </a:xfrm>
        </p:spPr>
        <p:txBody>
          <a:bodyPr anchor="b">
            <a:normAutofit/>
          </a:bodyPr>
          <a:lstStyle>
            <a:lvl1pPr>
              <a:defRPr sz="5400">
                <a:latin typeface="Arial" pitchFamily="34" charset="0"/>
                <a:cs typeface="Arial" pitchFamily="34" charset="0"/>
              </a:defRPr>
            </a:lvl1pPr>
          </a:lstStyle>
          <a:p>
            <a:r>
              <a:rPr lang="it-IT"/>
              <a:t>Fare clic per modificare stile</a:t>
            </a:r>
            <a:endParaRPr lang="es-E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pic>
        <p:nvPicPr>
          <p:cNvPr id="18" name="Imagen 6" descr="BanderaU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4051" y="6037946"/>
            <a:ext cx="957949"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orizon 202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6023429"/>
            <a:ext cx="1163929" cy="6147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9372DC9-46DD-4436-9008-5117BCD04CC7}"/>
              </a:ext>
            </a:extLst>
          </p:cNvPr>
          <p:cNvSpPr/>
          <p:nvPr userDrawn="1"/>
        </p:nvSpPr>
        <p:spPr bwMode="blackWhite">
          <a:xfrm>
            <a:off x="0" y="6619461"/>
            <a:ext cx="12192000" cy="238539"/>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F7CBB375-C278-4CD7-A78C-51142553C0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45269" y="1095486"/>
            <a:ext cx="1830174" cy="1737165"/>
          </a:xfrm>
          <a:prstGeom prst="rect">
            <a:avLst/>
          </a:prstGeom>
        </p:spPr>
      </p:pic>
      <p:sp>
        <p:nvSpPr>
          <p:cNvPr id="7" name="Rectangle 6">
            <a:extLst>
              <a:ext uri="{FF2B5EF4-FFF2-40B4-BE49-F238E27FC236}">
                <a16:creationId xmlns:a16="http://schemas.microsoft.com/office/drawing/2014/main" id="{A698BE7F-AC3F-48A0-85BD-651077336939}"/>
              </a:ext>
            </a:extLst>
          </p:cNvPr>
          <p:cNvSpPr/>
          <p:nvPr userDrawn="1"/>
        </p:nvSpPr>
        <p:spPr>
          <a:xfrm>
            <a:off x="1421294" y="442147"/>
            <a:ext cx="9790045" cy="830997"/>
          </a:xfrm>
          <a:prstGeom prst="rect">
            <a:avLst/>
          </a:prstGeom>
        </p:spPr>
        <p:txBody>
          <a:bodyPr wrap="square">
            <a:spAutoFit/>
          </a:bodyPr>
          <a:lstStyle/>
          <a:p>
            <a:pPr algn="ctr">
              <a:spcAft>
                <a:spcPts val="0"/>
              </a:spcAft>
            </a:pP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Electrical </a:t>
            </a:r>
            <a:r>
              <a:rPr lang="en-GB" sz="2400" b="1" u="sng"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P</a:t>
            </a: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ower System’s S</a:t>
            </a:r>
            <a:r>
              <a:rPr lang="en-GB" sz="2400" b="1" u="sng"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h</a:t>
            </a: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ield against c</a:t>
            </a:r>
            <a:r>
              <a:rPr lang="en-GB" sz="2400" b="1" u="sng"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mpl</a:t>
            </a:r>
            <a:r>
              <a:rPr lang="en-GB" sz="2400" b="1" u="sng"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e</a:t>
            </a: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x i</a:t>
            </a:r>
            <a:r>
              <a:rPr lang="en-GB" sz="2400" b="1" u="sng"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c</a:t>
            </a:r>
            <a:r>
              <a:rPr lang="en-GB" sz="2400" b="1" u="sng"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dents and e</a:t>
            </a:r>
            <a:r>
              <a:rPr lang="en-GB" sz="2400" b="1" u="sng"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x</a:t>
            </a:r>
            <a:r>
              <a:rPr lang="en-GB" sz="24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tensive cyber and privacy attacks </a:t>
            </a:r>
            <a:endParaRPr lang="el-G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56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p:txBody>
          <a:bodyPr/>
          <a:lstStyle>
            <a:lvl1pPr>
              <a:buClr>
                <a:srgbClr val="FF6915"/>
              </a:buClr>
              <a:defRPr sz="2400">
                <a:latin typeface="Arial" pitchFamily="34" charset="0"/>
                <a:cs typeface="Arial" pitchFamily="34" charset="0"/>
              </a:defRPr>
            </a:lvl1pPr>
            <a:lvl2pPr marL="536575" indent="-357188">
              <a:buClr>
                <a:srgbClr val="FF6915"/>
              </a:buClr>
              <a:buSzPct val="94000"/>
              <a:buFont typeface="Wingdings" panose="05000000000000000000" pitchFamily="2" charset="2"/>
              <a:buChar char="v"/>
              <a:defRPr sz="2000">
                <a:latin typeface="Arial" pitchFamily="34" charset="0"/>
                <a:cs typeface="Arial" pitchFamily="34" charset="0"/>
              </a:defRPr>
            </a:lvl2pPr>
            <a:lvl3pPr marL="625475" indent="-228600">
              <a:defRPr sz="1800">
                <a:latin typeface="Arial" pitchFamily="34" charset="0"/>
                <a:cs typeface="Arial" pitchFamily="34" charset="0"/>
              </a:defRPr>
            </a:lvl3pPr>
            <a:lvl4pPr marL="804863" indent="-179388">
              <a:defRPr sz="1600">
                <a:latin typeface="Arial" pitchFamily="34" charset="0"/>
                <a:cs typeface="Arial" pitchFamily="34" charset="0"/>
              </a:defRPr>
            </a:lvl4pPr>
            <a:lvl5pPr marL="1346200" indent="-228600">
              <a:defRPr sz="1600">
                <a:latin typeface="Arial" pitchFamily="34" charset="0"/>
                <a:cs typeface="Arial"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p:txBody>
      </p:sp>
      <p:sp>
        <p:nvSpPr>
          <p:cNvPr id="13" name="Title 12"/>
          <p:cNvSpPr>
            <a:spLocks noGrp="1"/>
          </p:cNvSpPr>
          <p:nvPr>
            <p:ph type="title"/>
          </p:nvPr>
        </p:nvSpPr>
        <p:spPr/>
        <p:txBody>
          <a:bodyPr/>
          <a:lstStyle>
            <a:lvl1pPr>
              <a:defRPr>
                <a:latin typeface="Arial" pitchFamily="34" charset="0"/>
                <a:cs typeface="Arial" pitchFamily="34" charset="0"/>
              </a:defRPr>
            </a:lvl1pPr>
          </a:lstStyle>
          <a:p>
            <a:r>
              <a:rPr lang="it-IT" dirty="0"/>
              <a:t>Fare clic per modificare stile</a:t>
            </a:r>
            <a:endParaRPr lang="en-US" dirty="0"/>
          </a:p>
        </p:txBody>
      </p:sp>
    </p:spTree>
    <p:extLst>
      <p:ext uri="{BB962C8B-B14F-4D97-AF65-F5344CB8AC3E}">
        <p14:creationId xmlns:p14="http://schemas.microsoft.com/office/powerpoint/2010/main" val="193704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36C46E-E14B-4197-8BF5-0F8BBB039AFF}"/>
              </a:ext>
            </a:extLst>
          </p:cNvPr>
          <p:cNvSpPr/>
          <p:nvPr userDrawn="1"/>
        </p:nvSpPr>
        <p:spPr>
          <a:xfrm>
            <a:off x="357809" y="1113182"/>
            <a:ext cx="11479695" cy="248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733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it-IT"/>
              <a:t>Fare clic per modificare stile</a:t>
            </a: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1C8082-4AC5-4314-953C-09DA586BB00B}"/>
              </a:ext>
            </a:extLst>
          </p:cNvPr>
          <p:cNvSpPr/>
          <p:nvPr userDrawn="1"/>
        </p:nvSpPr>
        <p:spPr bwMode="blackWhite">
          <a:xfrm>
            <a:off x="0" y="6619461"/>
            <a:ext cx="12192000" cy="238539"/>
          </a:xfrm>
          <a:prstGeom prst="rect">
            <a:avLst/>
          </a:prstGeom>
          <a:solidFill>
            <a:srgbClr val="FF6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Marcador de título 1"/>
          <p:cNvSpPr>
            <a:spLocks noGrp="1"/>
          </p:cNvSpPr>
          <p:nvPr>
            <p:ph type="title"/>
          </p:nvPr>
        </p:nvSpPr>
        <p:spPr>
          <a:xfrm>
            <a:off x="373591" y="378067"/>
            <a:ext cx="10515600" cy="754210"/>
          </a:xfrm>
          <a:prstGeom prst="rect">
            <a:avLst/>
          </a:prstGeom>
        </p:spPr>
        <p:txBody>
          <a:bodyPr vert="horz" lIns="91440" tIns="45720" rIns="91440" bIns="45720" rtlCol="0" anchor="b">
            <a:normAutofit/>
          </a:bodyPr>
          <a:lstStyle/>
          <a:p>
            <a:r>
              <a:rPr lang="it-IT" noProof="0" dirty="0" err="1"/>
              <a:t>Haga</a:t>
            </a:r>
            <a:r>
              <a:rPr lang="it-IT" noProof="0" dirty="0"/>
              <a:t> clic para modificar </a:t>
            </a:r>
            <a:r>
              <a:rPr lang="it-IT" noProof="0" dirty="0" err="1"/>
              <a:t>el</a:t>
            </a:r>
            <a:r>
              <a:rPr lang="it-IT" noProof="0" dirty="0"/>
              <a:t> </a:t>
            </a:r>
            <a:r>
              <a:rPr lang="it-IT" noProof="0" dirty="0" err="1"/>
              <a:t>estilo</a:t>
            </a:r>
            <a:r>
              <a:rPr lang="it-IT" noProof="0" dirty="0"/>
              <a:t> de </a:t>
            </a:r>
            <a:r>
              <a:rPr lang="it-IT" noProof="0" dirty="0" err="1"/>
              <a:t>título</a:t>
            </a:r>
            <a:r>
              <a:rPr lang="it-IT" noProof="0" dirty="0"/>
              <a:t> del </a:t>
            </a:r>
            <a:r>
              <a:rPr lang="it-IT" noProof="0" dirty="0" err="1"/>
              <a:t>patrón</a:t>
            </a:r>
            <a:endParaRPr lang="it-IT" noProof="0" dirty="0"/>
          </a:p>
        </p:txBody>
      </p:sp>
      <p:sp>
        <p:nvSpPr>
          <p:cNvPr id="3" name="Marcador de texto 2"/>
          <p:cNvSpPr>
            <a:spLocks noGrp="1"/>
          </p:cNvSpPr>
          <p:nvPr>
            <p:ph type="body" idx="1"/>
          </p:nvPr>
        </p:nvSpPr>
        <p:spPr>
          <a:xfrm>
            <a:off x="622069" y="1610139"/>
            <a:ext cx="10515600" cy="4790106"/>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Rectangle 78"/>
          <p:cNvSpPr txBox="1">
            <a:spLocks noChangeArrowheads="1"/>
          </p:cNvSpPr>
          <p:nvPr userDrawn="1"/>
        </p:nvSpPr>
        <p:spPr bwMode="auto">
          <a:xfrm>
            <a:off x="9277753" y="6691085"/>
            <a:ext cx="2769129" cy="147493"/>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es-ES"/>
            </a:defPPr>
            <a:lvl1pPr marL="0" algn="r" defTabSz="914400" rtl="0" eaLnBrk="1" latinLnBrk="0" hangingPunct="1">
              <a:defRPr sz="900" kern="1200" dirty="0" smtClean="0">
                <a:solidFill>
                  <a:srgbClr val="2229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r>
              <a:rPr lang="de-DE" sz="1100" dirty="0">
                <a:solidFill>
                  <a:schemeClr val="bg1"/>
                </a:solidFill>
              </a:rPr>
              <a:t>Slide </a:t>
            </a:r>
            <a:r>
              <a:rPr lang="de-DE" sz="1100" dirty="0" err="1">
                <a:solidFill>
                  <a:schemeClr val="bg1"/>
                </a:solidFill>
              </a:rPr>
              <a:t>No</a:t>
            </a:r>
            <a:r>
              <a:rPr lang="de-DE" sz="1100" dirty="0">
                <a:solidFill>
                  <a:schemeClr val="bg1"/>
                </a:solidFill>
              </a:rPr>
              <a:t>. </a:t>
            </a:r>
            <a:fld id="{3FCB4FCA-B494-BA4E-9913-F9D3A727F08A}" type="slidenum">
              <a:rPr lang="de-DE" sz="1100" smtClean="0">
                <a:solidFill>
                  <a:schemeClr val="bg1"/>
                </a:solidFill>
              </a:rPr>
              <a:pPr eaLnBrk="0" fontAlgn="base" hangingPunct="0">
                <a:spcBef>
                  <a:spcPct val="0"/>
                </a:spcBef>
                <a:spcAft>
                  <a:spcPct val="0"/>
                </a:spcAft>
                <a:defRPr/>
              </a:pPr>
              <a:t>‹#›</a:t>
            </a:fld>
            <a:endParaRPr lang="de-DE" sz="1100" dirty="0">
              <a:solidFill>
                <a:schemeClr val="bg1"/>
              </a:solidFill>
            </a:endParaRPr>
          </a:p>
        </p:txBody>
      </p:sp>
      <p:sp>
        <p:nvSpPr>
          <p:cNvPr id="19" name="Rectangle 78"/>
          <p:cNvSpPr txBox="1">
            <a:spLocks noChangeArrowheads="1"/>
          </p:cNvSpPr>
          <p:nvPr userDrawn="1"/>
        </p:nvSpPr>
        <p:spPr bwMode="auto">
          <a:xfrm>
            <a:off x="72570" y="6681479"/>
            <a:ext cx="2769129" cy="147493"/>
          </a:xfrm>
          <a:prstGeom prst="rect">
            <a:avLst/>
          </a:prstGeom>
          <a:noFill/>
          <a:ln w="7239">
            <a:noFill/>
            <a:miter lim="800000"/>
            <a:headEnd/>
            <a:tailEnd/>
          </a:ln>
          <a:effectLst/>
        </p:spPr>
        <p:txBody>
          <a:bodyPr vert="horz" wrap="none" lIns="0" tIns="0" rIns="0" bIns="0" numCol="1" anchor="ctr" anchorCtr="0" compatLnSpc="1">
            <a:prstTxWarp prst="textNoShape">
              <a:avLst/>
            </a:prstTxWarp>
          </a:bodyPr>
          <a:lstStyle>
            <a:defPPr>
              <a:defRPr lang="es-ES"/>
            </a:defPPr>
            <a:lvl1pPr marL="0" algn="r" defTabSz="914400" rtl="0" eaLnBrk="1" latinLnBrk="0" hangingPunct="1">
              <a:defRPr sz="900" kern="1200" dirty="0" smtClean="0">
                <a:solidFill>
                  <a:srgbClr val="22293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0" fontAlgn="base" hangingPunct="0">
              <a:spcBef>
                <a:spcPct val="0"/>
              </a:spcBef>
              <a:spcAft>
                <a:spcPct val="0"/>
              </a:spcAft>
              <a:defRPr/>
            </a:pPr>
            <a:r>
              <a:rPr lang="de-DE" sz="1100" dirty="0">
                <a:solidFill>
                  <a:schemeClr val="bg1"/>
                </a:solidFill>
              </a:rPr>
              <a:t>©H2020 PHOENIX  </a:t>
            </a:r>
            <a:r>
              <a:rPr lang="de-DE" sz="1100" dirty="0" err="1">
                <a:solidFill>
                  <a:schemeClr val="bg1"/>
                </a:solidFill>
              </a:rPr>
              <a:t>No</a:t>
            </a:r>
            <a:r>
              <a:rPr lang="de-DE" sz="1100" dirty="0">
                <a:solidFill>
                  <a:schemeClr val="bg1"/>
                </a:solidFill>
              </a:rPr>
              <a:t> 832989</a:t>
            </a:r>
          </a:p>
        </p:txBody>
      </p:sp>
      <p:cxnSp>
        <p:nvCxnSpPr>
          <p:cNvPr id="12" name="Straight Connector 11">
            <a:extLst>
              <a:ext uri="{FF2B5EF4-FFF2-40B4-BE49-F238E27FC236}">
                <a16:creationId xmlns:a16="http://schemas.microsoft.com/office/drawing/2014/main" id="{CAFBEA41-E02D-4019-A29F-71B083F42002}"/>
              </a:ext>
            </a:extLst>
          </p:cNvPr>
          <p:cNvCxnSpPr/>
          <p:nvPr userDrawn="1"/>
        </p:nvCxnSpPr>
        <p:spPr>
          <a:xfrm>
            <a:off x="395712" y="1136758"/>
            <a:ext cx="11304000" cy="0"/>
          </a:xfrm>
          <a:prstGeom prst="line">
            <a:avLst/>
          </a:prstGeom>
          <a:ln w="25400">
            <a:solidFill>
              <a:srgbClr val="FF691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93C0E4E-7873-4670-8B61-49580A380D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68101" y="220843"/>
            <a:ext cx="929645" cy="882401"/>
          </a:xfrm>
          <a:prstGeom prst="rect">
            <a:avLst/>
          </a:prstGeom>
        </p:spPr>
      </p:pic>
    </p:spTree>
    <p:extLst>
      <p:ext uri="{BB962C8B-B14F-4D97-AF65-F5344CB8AC3E}">
        <p14:creationId xmlns:p14="http://schemas.microsoft.com/office/powerpoint/2010/main" val="1935102096"/>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07" r:id="rId3"/>
    <p:sldLayoutId id="2147483713" r:id="rId4"/>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21.png"/><Relationship Id="rId25" Type="http://schemas.openxmlformats.org/officeDocument/2006/relationships/image" Target="../media/image29.gif"/><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emf"/><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png"/><Relationship Id="rId27"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9434-3763-47F2-A235-B58305632446}"/>
              </a:ext>
            </a:extLst>
          </p:cNvPr>
          <p:cNvSpPr>
            <a:spLocks noGrp="1"/>
          </p:cNvSpPr>
          <p:nvPr>
            <p:ph type="title"/>
          </p:nvPr>
        </p:nvSpPr>
        <p:spPr>
          <a:xfrm>
            <a:off x="692702" y="2862469"/>
            <a:ext cx="10515600" cy="964096"/>
          </a:xfrm>
        </p:spPr>
        <p:txBody>
          <a:bodyPr>
            <a:noAutofit/>
          </a:bodyPr>
          <a:lstStyle/>
          <a:p>
            <a:pPr algn="ctr"/>
            <a:r>
              <a:rPr lang="en-GB" sz="3600" dirty="0"/>
              <a:t>Standardization impact over Cybersecurity in Phoenix Project </a:t>
            </a:r>
          </a:p>
        </p:txBody>
      </p:sp>
      <p:sp>
        <p:nvSpPr>
          <p:cNvPr id="5" name="Subtitle 2">
            <a:extLst>
              <a:ext uri="{FF2B5EF4-FFF2-40B4-BE49-F238E27FC236}">
                <a16:creationId xmlns:a16="http://schemas.microsoft.com/office/drawing/2014/main" id="{3C38CD21-A13D-42CB-B702-0B5323083717}"/>
              </a:ext>
            </a:extLst>
          </p:cNvPr>
          <p:cNvSpPr>
            <a:spLocks noGrp="1"/>
          </p:cNvSpPr>
          <p:nvPr>
            <p:ph type="body" idx="1"/>
          </p:nvPr>
        </p:nvSpPr>
        <p:spPr>
          <a:xfrm>
            <a:off x="838200" y="4390681"/>
            <a:ext cx="10515600" cy="1500187"/>
          </a:xfrm>
        </p:spPr>
        <p:txBody>
          <a:bodyPr>
            <a:normAutofit/>
          </a:bodyPr>
          <a:lstStyle/>
          <a:p>
            <a:pPr marL="0" indent="0">
              <a:lnSpc>
                <a:spcPct val="120000"/>
              </a:lnSpc>
              <a:spcBef>
                <a:spcPts val="0"/>
              </a:spcBef>
              <a:spcAft>
                <a:spcPts val="0"/>
              </a:spcAft>
              <a:buNone/>
            </a:pPr>
            <a:r>
              <a:rPr lang="en-US" sz="2400" b="1" dirty="0">
                <a:solidFill>
                  <a:schemeClr val="tx2"/>
                </a:solidFill>
              </a:rPr>
              <a:t>Ing. Paul Lacatus </a:t>
            </a:r>
          </a:p>
          <a:p>
            <a:pPr marL="0" indent="0">
              <a:lnSpc>
                <a:spcPct val="120000"/>
              </a:lnSpc>
              <a:spcBef>
                <a:spcPts val="0"/>
              </a:spcBef>
              <a:spcAft>
                <a:spcPts val="0"/>
              </a:spcAft>
              <a:buNone/>
            </a:pPr>
            <a:r>
              <a:rPr lang="en-US" sz="2200" dirty="0">
                <a:solidFill>
                  <a:schemeClr val="tx2"/>
                </a:solidFill>
              </a:rPr>
              <a:t>EU project senior researcher </a:t>
            </a:r>
          </a:p>
          <a:p>
            <a:pPr marL="0" indent="0">
              <a:lnSpc>
                <a:spcPct val="120000"/>
              </a:lnSpc>
              <a:spcBef>
                <a:spcPts val="0"/>
              </a:spcBef>
              <a:spcAft>
                <a:spcPts val="0"/>
              </a:spcAft>
              <a:buNone/>
            </a:pPr>
            <a:r>
              <a:rPr lang="en-US" sz="2200" dirty="0" err="1">
                <a:solidFill>
                  <a:schemeClr val="tx2"/>
                </a:solidFill>
              </a:rPr>
              <a:t>Centrul</a:t>
            </a:r>
            <a:r>
              <a:rPr lang="en-US" sz="2200" dirty="0">
                <a:solidFill>
                  <a:schemeClr val="tx2"/>
                </a:solidFill>
              </a:rPr>
              <a:t> Roman al </a:t>
            </a:r>
            <a:r>
              <a:rPr lang="en-US" sz="2200" dirty="0" err="1">
                <a:solidFill>
                  <a:schemeClr val="tx2"/>
                </a:solidFill>
              </a:rPr>
              <a:t>Energiei</a:t>
            </a:r>
            <a:r>
              <a:rPr lang="en-US" sz="2200" dirty="0">
                <a:solidFill>
                  <a:schemeClr val="tx2"/>
                </a:solidFill>
              </a:rPr>
              <a:t> – Romanian Energy Center  </a:t>
            </a:r>
          </a:p>
        </p:txBody>
      </p:sp>
      <p:sp>
        <p:nvSpPr>
          <p:cNvPr id="6" name="Subtitle 2">
            <a:extLst>
              <a:ext uri="{FF2B5EF4-FFF2-40B4-BE49-F238E27FC236}">
                <a16:creationId xmlns:a16="http://schemas.microsoft.com/office/drawing/2014/main" id="{18D9FA0C-D60B-4DF8-B6E1-152C03B01E9B}"/>
              </a:ext>
            </a:extLst>
          </p:cNvPr>
          <p:cNvSpPr txBox="1">
            <a:spLocks/>
          </p:cNvSpPr>
          <p:nvPr/>
        </p:nvSpPr>
        <p:spPr>
          <a:xfrm>
            <a:off x="2527990" y="6092686"/>
            <a:ext cx="7136020" cy="4773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2200" dirty="0" err="1">
                <a:solidFill>
                  <a:schemeClr val="tx2"/>
                </a:solidFill>
              </a:rPr>
              <a:t>Bruxelles</a:t>
            </a:r>
            <a:r>
              <a:rPr lang="en-US" sz="2200" dirty="0">
                <a:solidFill>
                  <a:schemeClr val="tx2"/>
                </a:solidFill>
              </a:rPr>
              <a:t> , 03.11.2021</a:t>
            </a:r>
          </a:p>
        </p:txBody>
      </p:sp>
    </p:spTree>
    <p:extLst>
      <p:ext uri="{BB962C8B-B14F-4D97-AF65-F5344CB8AC3E}">
        <p14:creationId xmlns:p14="http://schemas.microsoft.com/office/powerpoint/2010/main" val="325067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CF49E85-1F96-8F4C-8536-A64562541CAD}"/>
              </a:ext>
            </a:extLst>
          </p:cNvPr>
          <p:cNvSpPr>
            <a:spLocks noGrp="1"/>
          </p:cNvSpPr>
          <p:nvPr>
            <p:ph type="title"/>
          </p:nvPr>
        </p:nvSpPr>
        <p:spPr/>
        <p:txBody>
          <a:bodyPr>
            <a:normAutofit/>
          </a:bodyPr>
          <a:lstStyle/>
          <a:p>
            <a:pPr algn="ctr"/>
            <a:r>
              <a:rPr lang="en-US" sz="4400" dirty="0"/>
              <a:t>PHOENIX Large Scale Pilots</a:t>
            </a:r>
            <a:endParaRPr lang="el-GR" sz="4400" dirty="0"/>
          </a:p>
        </p:txBody>
      </p:sp>
      <p:sp>
        <p:nvSpPr>
          <p:cNvPr id="5" name="Θέση κειμένου 4">
            <a:extLst>
              <a:ext uri="{FF2B5EF4-FFF2-40B4-BE49-F238E27FC236}">
                <a16:creationId xmlns:a16="http://schemas.microsoft.com/office/drawing/2014/main" id="{9E642255-AC64-0A4B-9C06-35943A205A68}"/>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7847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258E01-5503-8A41-BE7E-116F358726F4}"/>
              </a:ext>
            </a:extLst>
          </p:cNvPr>
          <p:cNvSpPr>
            <a:spLocks noGrp="1"/>
          </p:cNvSpPr>
          <p:nvPr>
            <p:ph type="title"/>
          </p:nvPr>
        </p:nvSpPr>
        <p:spPr/>
        <p:txBody>
          <a:bodyPr/>
          <a:lstStyle/>
          <a:p>
            <a:r>
              <a:rPr lang="en-US" dirty="0"/>
              <a:t>Overview</a:t>
            </a:r>
            <a:endParaRPr lang="el-GR" dirty="0"/>
          </a:p>
        </p:txBody>
      </p:sp>
      <p:sp>
        <p:nvSpPr>
          <p:cNvPr id="9" name="Content Placeholder 4">
            <a:extLst>
              <a:ext uri="{FF2B5EF4-FFF2-40B4-BE49-F238E27FC236}">
                <a16:creationId xmlns:a16="http://schemas.microsoft.com/office/drawing/2014/main" id="{12DCC29B-D81E-734A-A6F0-4B4DF30F5086}"/>
              </a:ext>
            </a:extLst>
          </p:cNvPr>
          <p:cNvSpPr txBox="1">
            <a:spLocks/>
          </p:cNvSpPr>
          <p:nvPr/>
        </p:nvSpPr>
        <p:spPr>
          <a:xfrm>
            <a:off x="132080" y="1488219"/>
            <a:ext cx="6299199" cy="496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6915"/>
              </a:buClr>
              <a:buFont typeface="Arial" panose="020B0604020202020204" pitchFamily="34" charset="0"/>
              <a:buChar char="•"/>
              <a:defRPr sz="2400" kern="1200">
                <a:solidFill>
                  <a:schemeClr val="tx1"/>
                </a:solidFill>
                <a:latin typeface="Arial" pitchFamily="34" charset="0"/>
                <a:ea typeface="Arial" charset="0"/>
                <a:cs typeface="Arial" pitchFamily="34" charset="0"/>
              </a:defRPr>
            </a:lvl1pPr>
            <a:lvl2pPr marL="536575" indent="-357188" algn="l" defTabSz="914400" rtl="0" eaLnBrk="1" latinLnBrk="0" hangingPunct="1">
              <a:lnSpc>
                <a:spcPct val="90000"/>
              </a:lnSpc>
              <a:spcBef>
                <a:spcPts val="500"/>
              </a:spcBef>
              <a:buClr>
                <a:srgbClr val="FF6915"/>
              </a:buClr>
              <a:buSzPct val="94000"/>
              <a:buFont typeface="Wingdings" panose="05000000000000000000" pitchFamily="2" charset="2"/>
              <a:buChar char="v"/>
              <a:defRPr sz="2000" kern="1200">
                <a:solidFill>
                  <a:schemeClr val="tx1"/>
                </a:solidFill>
                <a:latin typeface="Arial" pitchFamily="34" charset="0"/>
                <a:ea typeface="+mn-ea"/>
                <a:cs typeface="Arial" pitchFamily="34" charset="0"/>
              </a:defRPr>
            </a:lvl2pPr>
            <a:lvl3pPr marL="62547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804863"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134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5 diverse Large-Scale Pilots</a:t>
            </a:r>
          </a:p>
          <a:p>
            <a:pPr lvl="1">
              <a:lnSpc>
                <a:spcPct val="110000"/>
              </a:lnSpc>
              <a:spcBef>
                <a:spcPts val="1200"/>
              </a:spcBef>
            </a:pPr>
            <a:r>
              <a:rPr lang="en-US" dirty="0"/>
              <a:t>Multi-utility/Multi-owner RES cyberthreats and data breach detection (Italy)</a:t>
            </a:r>
          </a:p>
          <a:p>
            <a:pPr lvl="1">
              <a:lnSpc>
                <a:spcPct val="110000"/>
              </a:lnSpc>
              <a:spcBef>
                <a:spcPts val="1200"/>
              </a:spcBef>
            </a:pPr>
            <a:r>
              <a:rPr lang="en-US" dirty="0"/>
              <a:t>National-wide cooperative remotely controlled HPP (Greece)</a:t>
            </a:r>
          </a:p>
          <a:p>
            <a:pPr lvl="1">
              <a:lnSpc>
                <a:spcPct val="110000"/>
              </a:lnSpc>
              <a:spcBef>
                <a:spcPts val="1200"/>
              </a:spcBef>
            </a:pPr>
            <a:r>
              <a:rPr lang="en-US" dirty="0"/>
              <a:t>Collaborative Microgrid-enabled cyber risks mitigation (Slovenia)</a:t>
            </a:r>
          </a:p>
          <a:p>
            <a:pPr lvl="1">
              <a:lnSpc>
                <a:spcPct val="110000"/>
              </a:lnSpc>
              <a:spcBef>
                <a:spcPts val="1200"/>
              </a:spcBef>
            </a:pPr>
            <a:r>
              <a:rPr lang="en-US" dirty="0"/>
              <a:t>Collaborative / DSO flexibility vs cybersecurity and privacy (Italy, Germany, Greece)</a:t>
            </a:r>
          </a:p>
          <a:p>
            <a:pPr lvl="1">
              <a:lnSpc>
                <a:spcPct val="110000"/>
              </a:lnSpc>
              <a:spcBef>
                <a:spcPts val="1200"/>
              </a:spcBef>
            </a:pPr>
            <a:r>
              <a:rPr lang="en-US" dirty="0"/>
              <a:t>National vs Pan-European cooperative cyber threat information sharing (Romania)</a:t>
            </a:r>
          </a:p>
          <a:p>
            <a:pPr lvl="1"/>
            <a:endParaRPr lang="en-US" dirty="0"/>
          </a:p>
          <a:p>
            <a:pPr lvl="1"/>
            <a:endParaRPr lang="en-US" dirty="0"/>
          </a:p>
        </p:txBody>
      </p:sp>
      <p:pic>
        <p:nvPicPr>
          <p:cNvPr id="5" name="Picture 4">
            <a:extLst>
              <a:ext uri="{FF2B5EF4-FFF2-40B4-BE49-F238E27FC236}">
                <a16:creationId xmlns:a16="http://schemas.microsoft.com/office/drawing/2014/main" id="{F892F9F7-CEE3-4887-990F-103D16D2048E}"/>
              </a:ext>
            </a:extLst>
          </p:cNvPr>
          <p:cNvPicPr>
            <a:picLocks noChangeAspect="1"/>
          </p:cNvPicPr>
          <p:nvPr/>
        </p:nvPicPr>
        <p:blipFill>
          <a:blip r:embed="rId3"/>
          <a:stretch>
            <a:fillRect/>
          </a:stretch>
        </p:blipFill>
        <p:spPr>
          <a:xfrm>
            <a:off x="6710587" y="1554480"/>
            <a:ext cx="4930434" cy="4561840"/>
          </a:xfrm>
          <a:prstGeom prst="rect">
            <a:avLst/>
          </a:prstGeom>
        </p:spPr>
      </p:pic>
    </p:spTree>
    <p:extLst>
      <p:ext uri="{BB962C8B-B14F-4D97-AF65-F5344CB8AC3E}">
        <p14:creationId xmlns:p14="http://schemas.microsoft.com/office/powerpoint/2010/main" val="154667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5">
            <a:extLst>
              <a:ext uri="{FF2B5EF4-FFF2-40B4-BE49-F238E27FC236}">
                <a16:creationId xmlns:a16="http://schemas.microsoft.com/office/drawing/2014/main" id="{C4867D90-EFCB-48F4-A2F4-3286654F90F4}"/>
              </a:ext>
            </a:extLst>
          </p:cNvPr>
          <p:cNvSpPr>
            <a:spLocks noGrp="1"/>
          </p:cNvSpPr>
          <p:nvPr>
            <p:ph type="title"/>
          </p:nvPr>
        </p:nvSpPr>
        <p:spPr>
          <a:xfrm>
            <a:off x="373591" y="378067"/>
            <a:ext cx="9020575" cy="754210"/>
          </a:xfrm>
        </p:spPr>
        <p:txBody>
          <a:bodyPr/>
          <a:lstStyle/>
          <a:p>
            <a:r>
              <a:rPr lang="en-GB" dirty="0"/>
              <a:t>Cybersecurity and standardization </a:t>
            </a:r>
          </a:p>
        </p:txBody>
      </p:sp>
      <p:sp>
        <p:nvSpPr>
          <p:cNvPr id="2" name="TextBox 1">
            <a:extLst>
              <a:ext uri="{FF2B5EF4-FFF2-40B4-BE49-F238E27FC236}">
                <a16:creationId xmlns:a16="http://schemas.microsoft.com/office/drawing/2014/main" id="{5876CF82-EB94-41D0-B2C7-FD825C5E9696}"/>
              </a:ext>
            </a:extLst>
          </p:cNvPr>
          <p:cNvSpPr txBox="1"/>
          <p:nvPr/>
        </p:nvSpPr>
        <p:spPr>
          <a:xfrm>
            <a:off x="474453" y="1725283"/>
            <a:ext cx="4097547" cy="5078313"/>
          </a:xfrm>
          <a:prstGeom prst="rect">
            <a:avLst/>
          </a:prstGeom>
          <a:noFill/>
        </p:spPr>
        <p:txBody>
          <a:bodyPr wrap="square" rtlCol="0">
            <a:spAutoFit/>
          </a:bodyPr>
          <a:lstStyle/>
          <a:p>
            <a:r>
              <a:rPr lang="en-US" dirty="0"/>
              <a:t>The goal of cybersecurity standards is to improve the security of information technology (IT) systems, networks, and critical infrastructures</a:t>
            </a:r>
          </a:p>
          <a:p>
            <a:endParaRPr lang="en-US" dirty="0"/>
          </a:p>
          <a:p>
            <a:r>
              <a:rPr lang="en-US" dirty="0"/>
              <a:t>Cybersecurity standards are collections of best practice, created by experts to protect </a:t>
            </a:r>
            <a:r>
              <a:rPr lang="en-US" dirty="0" err="1"/>
              <a:t>organisations</a:t>
            </a:r>
            <a:r>
              <a:rPr lang="en-US" dirty="0"/>
              <a:t> from cyber threats.</a:t>
            </a:r>
          </a:p>
          <a:p>
            <a:endParaRPr lang="en-US" dirty="0"/>
          </a:p>
          <a:p>
            <a:r>
              <a:rPr lang="en-US" dirty="0"/>
              <a:t>Cybersecurity standards and frameworks are generally applicable to all organizations, regardless of their size, industry or sector.</a:t>
            </a:r>
          </a:p>
          <a:p>
            <a:endParaRPr lang="en-US" dirty="0"/>
          </a:p>
          <a:p>
            <a:r>
              <a:rPr lang="en-US" dirty="0"/>
              <a:t>A conference about Cybersecurity and standardization was held by ENISA this year in February </a:t>
            </a:r>
          </a:p>
          <a:p>
            <a:endParaRPr lang="en-US" dirty="0"/>
          </a:p>
        </p:txBody>
      </p:sp>
      <p:pic>
        <p:nvPicPr>
          <p:cNvPr id="5" name="Picture 4" descr="Graphical user interface, text&#10;&#10;Description automatically generated">
            <a:extLst>
              <a:ext uri="{FF2B5EF4-FFF2-40B4-BE49-F238E27FC236}">
                <a16:creationId xmlns:a16="http://schemas.microsoft.com/office/drawing/2014/main" id="{2962288B-474B-49F3-8CCE-8D18EEABD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41183"/>
            <a:ext cx="7620000" cy="5238750"/>
          </a:xfrm>
          <a:prstGeom prst="rect">
            <a:avLst/>
          </a:prstGeom>
        </p:spPr>
      </p:pic>
    </p:spTree>
    <p:extLst>
      <p:ext uri="{BB962C8B-B14F-4D97-AF65-F5344CB8AC3E}">
        <p14:creationId xmlns:p14="http://schemas.microsoft.com/office/powerpoint/2010/main" val="378758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5">
            <a:extLst>
              <a:ext uri="{FF2B5EF4-FFF2-40B4-BE49-F238E27FC236}">
                <a16:creationId xmlns:a16="http://schemas.microsoft.com/office/drawing/2014/main" id="{C4867D90-EFCB-48F4-A2F4-3286654F90F4}"/>
              </a:ext>
            </a:extLst>
          </p:cNvPr>
          <p:cNvSpPr>
            <a:spLocks noGrp="1"/>
          </p:cNvSpPr>
          <p:nvPr>
            <p:ph type="title"/>
          </p:nvPr>
        </p:nvSpPr>
        <p:spPr>
          <a:xfrm>
            <a:off x="373591" y="378067"/>
            <a:ext cx="9020575" cy="754210"/>
          </a:xfrm>
        </p:spPr>
        <p:txBody>
          <a:bodyPr/>
          <a:lstStyle/>
          <a:p>
            <a:r>
              <a:rPr lang="en-GB" dirty="0"/>
              <a:t>Cybersecurity and Certification  </a:t>
            </a:r>
          </a:p>
        </p:txBody>
      </p:sp>
      <p:sp>
        <p:nvSpPr>
          <p:cNvPr id="2" name="TextBox 1">
            <a:extLst>
              <a:ext uri="{FF2B5EF4-FFF2-40B4-BE49-F238E27FC236}">
                <a16:creationId xmlns:a16="http://schemas.microsoft.com/office/drawing/2014/main" id="{5876CF82-EB94-41D0-B2C7-FD825C5E9696}"/>
              </a:ext>
            </a:extLst>
          </p:cNvPr>
          <p:cNvSpPr txBox="1"/>
          <p:nvPr/>
        </p:nvSpPr>
        <p:spPr>
          <a:xfrm>
            <a:off x="474453" y="1725283"/>
            <a:ext cx="10541479" cy="2862322"/>
          </a:xfrm>
          <a:prstGeom prst="rect">
            <a:avLst/>
          </a:prstGeom>
          <a:noFill/>
        </p:spPr>
        <p:txBody>
          <a:bodyPr wrap="square" rtlCol="0">
            <a:spAutoFit/>
          </a:bodyPr>
          <a:lstStyle/>
          <a:p>
            <a:r>
              <a:rPr lang="en-US" dirty="0"/>
              <a:t>Certification is another layer of standardization in Cybersecurity </a:t>
            </a:r>
          </a:p>
          <a:p>
            <a:endParaRPr lang="en-US" dirty="0"/>
          </a:p>
          <a:p>
            <a:r>
              <a:rPr lang="en-US" dirty="0"/>
              <a:t>Rampant cyber-attacks on organizations of every size and scale throughout the world indicate that cybersecurity is one of the most critical factors that businesses need to incorporate in their operational strategy. </a:t>
            </a:r>
          </a:p>
          <a:p>
            <a:endParaRPr lang="en-US" dirty="0"/>
          </a:p>
          <a:p>
            <a:r>
              <a:rPr lang="en-US" dirty="0"/>
              <a:t>Certifications allows to verify the capacity of a </a:t>
            </a:r>
            <a:r>
              <a:rPr lang="en-US" dirty="0" err="1"/>
              <a:t>cybersystem</a:t>
            </a:r>
            <a:r>
              <a:rPr lang="en-US" dirty="0"/>
              <a:t> to align with cybersecurity standards and be resilient to cyberattacks </a:t>
            </a:r>
          </a:p>
          <a:p>
            <a:endParaRPr lang="en-US" dirty="0"/>
          </a:p>
          <a:p>
            <a:endParaRPr lang="en-US" dirty="0"/>
          </a:p>
        </p:txBody>
      </p:sp>
    </p:spTree>
    <p:extLst>
      <p:ext uri="{BB962C8B-B14F-4D97-AF65-F5344CB8AC3E}">
        <p14:creationId xmlns:p14="http://schemas.microsoft.com/office/powerpoint/2010/main" val="167838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2DB9D907-5ECD-EB47-916A-720598301B8B}"/>
              </a:ext>
            </a:extLst>
          </p:cNvPr>
          <p:cNvSpPr>
            <a:spLocks noGrp="1"/>
          </p:cNvSpPr>
          <p:nvPr>
            <p:ph type="title"/>
          </p:nvPr>
        </p:nvSpPr>
        <p:spPr/>
        <p:txBody>
          <a:bodyPr/>
          <a:lstStyle/>
          <a:p>
            <a:pPr algn="ctr"/>
            <a:r>
              <a:rPr lang="en-US" dirty="0"/>
              <a:t>Thank you</a:t>
            </a:r>
            <a:endParaRPr lang="el-GR" dirty="0"/>
          </a:p>
        </p:txBody>
      </p:sp>
      <p:sp>
        <p:nvSpPr>
          <p:cNvPr id="7" name="Subtitle 2">
            <a:extLst>
              <a:ext uri="{FF2B5EF4-FFF2-40B4-BE49-F238E27FC236}">
                <a16:creationId xmlns:a16="http://schemas.microsoft.com/office/drawing/2014/main" id="{CF680122-16C6-2440-81BC-17C9552D19CE}"/>
              </a:ext>
            </a:extLst>
          </p:cNvPr>
          <p:cNvSpPr>
            <a:spLocks noGrp="1"/>
          </p:cNvSpPr>
          <p:nvPr>
            <p:ph type="body" idx="1"/>
          </p:nvPr>
        </p:nvSpPr>
        <p:spPr>
          <a:xfrm>
            <a:off x="4005030" y="4562475"/>
            <a:ext cx="4181939" cy="1500187"/>
          </a:xfrm>
        </p:spPr>
        <p:txBody>
          <a:bodyPr anchor="b">
            <a:normAutofit lnSpcReduction="10000"/>
          </a:bodyPr>
          <a:lstStyle/>
          <a:p>
            <a:pPr marL="0" indent="0" algn="ctr">
              <a:lnSpc>
                <a:spcPct val="120000"/>
              </a:lnSpc>
              <a:spcBef>
                <a:spcPts val="0"/>
              </a:spcBef>
              <a:spcAft>
                <a:spcPts val="0"/>
              </a:spcAft>
              <a:buNone/>
            </a:pPr>
            <a:r>
              <a:rPr lang="en-US" sz="2000" b="1" dirty="0">
                <a:solidFill>
                  <a:schemeClr val="tx2"/>
                </a:solidFill>
              </a:rPr>
              <a:t>Eng. Paul Lacatus </a:t>
            </a:r>
          </a:p>
          <a:p>
            <a:pPr marL="0" indent="0" algn="ctr">
              <a:lnSpc>
                <a:spcPct val="120000"/>
              </a:lnSpc>
              <a:spcBef>
                <a:spcPts val="0"/>
              </a:spcBef>
              <a:spcAft>
                <a:spcPts val="0"/>
              </a:spcAft>
              <a:buNone/>
            </a:pPr>
            <a:r>
              <a:rPr lang="en-US" sz="2000" dirty="0">
                <a:solidFill>
                  <a:schemeClr val="tx2"/>
                </a:solidFill>
              </a:rPr>
              <a:t>Romanian Energy Center </a:t>
            </a:r>
          </a:p>
          <a:p>
            <a:pPr marL="0" indent="0" algn="ctr">
              <a:lnSpc>
                <a:spcPct val="120000"/>
              </a:lnSpc>
              <a:spcBef>
                <a:spcPts val="0"/>
              </a:spcBef>
              <a:spcAft>
                <a:spcPts val="0"/>
              </a:spcAft>
              <a:buNone/>
            </a:pPr>
            <a:r>
              <a:rPr lang="en-US" sz="2000" dirty="0" err="1">
                <a:solidFill>
                  <a:schemeClr val="tx2"/>
                </a:solidFill>
              </a:rPr>
              <a:t>Centrul</a:t>
            </a:r>
            <a:r>
              <a:rPr lang="en-US" sz="2000" dirty="0">
                <a:solidFill>
                  <a:schemeClr val="tx2"/>
                </a:solidFill>
              </a:rPr>
              <a:t> Roman al </a:t>
            </a:r>
            <a:r>
              <a:rPr lang="en-US" sz="2000" dirty="0" err="1">
                <a:solidFill>
                  <a:schemeClr val="tx2"/>
                </a:solidFill>
              </a:rPr>
              <a:t>Energiei</a:t>
            </a:r>
            <a:r>
              <a:rPr lang="en-US" sz="2000" dirty="0">
                <a:solidFill>
                  <a:schemeClr val="tx2"/>
                </a:solidFill>
              </a:rPr>
              <a:t> </a:t>
            </a:r>
          </a:p>
          <a:p>
            <a:pPr marL="0" indent="0" algn="ctr">
              <a:lnSpc>
                <a:spcPct val="120000"/>
              </a:lnSpc>
              <a:spcBef>
                <a:spcPts val="0"/>
              </a:spcBef>
              <a:spcAft>
                <a:spcPts val="0"/>
              </a:spcAft>
              <a:buNone/>
            </a:pPr>
            <a:r>
              <a:rPr lang="en-US" sz="2000" dirty="0">
                <a:solidFill>
                  <a:schemeClr val="tx2"/>
                </a:solidFill>
              </a:rPr>
              <a:t>Paul.Lacatus@crenerg.org</a:t>
            </a:r>
          </a:p>
        </p:txBody>
      </p:sp>
    </p:spTree>
    <p:extLst>
      <p:ext uri="{BB962C8B-B14F-4D97-AF65-F5344CB8AC3E}">
        <p14:creationId xmlns:p14="http://schemas.microsoft.com/office/powerpoint/2010/main" val="27820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5">
            <a:extLst>
              <a:ext uri="{FF2B5EF4-FFF2-40B4-BE49-F238E27FC236}">
                <a16:creationId xmlns:a16="http://schemas.microsoft.com/office/drawing/2014/main" id="{C4867D90-EFCB-48F4-A2F4-3286654F90F4}"/>
              </a:ext>
            </a:extLst>
          </p:cNvPr>
          <p:cNvSpPr>
            <a:spLocks noGrp="1"/>
          </p:cNvSpPr>
          <p:nvPr>
            <p:ph type="title"/>
          </p:nvPr>
        </p:nvSpPr>
        <p:spPr>
          <a:xfrm>
            <a:off x="373591" y="378067"/>
            <a:ext cx="9020575" cy="754210"/>
          </a:xfrm>
        </p:spPr>
        <p:txBody>
          <a:bodyPr/>
          <a:lstStyle/>
          <a:p>
            <a:r>
              <a:rPr lang="en-GB" dirty="0"/>
              <a:t>Cybersecurity </a:t>
            </a:r>
          </a:p>
        </p:txBody>
      </p:sp>
      <p:sp>
        <p:nvSpPr>
          <p:cNvPr id="2" name="TextBox 1">
            <a:extLst>
              <a:ext uri="{FF2B5EF4-FFF2-40B4-BE49-F238E27FC236}">
                <a16:creationId xmlns:a16="http://schemas.microsoft.com/office/drawing/2014/main" id="{5876CF82-EB94-41D0-B2C7-FD825C5E9696}"/>
              </a:ext>
            </a:extLst>
          </p:cNvPr>
          <p:cNvSpPr txBox="1"/>
          <p:nvPr/>
        </p:nvSpPr>
        <p:spPr>
          <a:xfrm>
            <a:off x="474453" y="1725283"/>
            <a:ext cx="5417389" cy="2862322"/>
          </a:xfrm>
          <a:prstGeom prst="rect">
            <a:avLst/>
          </a:prstGeom>
          <a:noFill/>
        </p:spPr>
        <p:txBody>
          <a:bodyPr wrap="square" rtlCol="0">
            <a:spAutoFit/>
          </a:bodyPr>
          <a:lstStyle/>
          <a:p>
            <a:r>
              <a:rPr lang="en-US" dirty="0"/>
              <a:t>Cybersecurity is one of the most important challenges of our time. </a:t>
            </a:r>
          </a:p>
          <a:p>
            <a:pPr marL="285750" indent="-285750">
              <a:buFont typeface="Arial" panose="020B0604020202020204" pitchFamily="34" charset="0"/>
              <a:buChar char="•"/>
            </a:pPr>
            <a:r>
              <a:rPr lang="en-US" dirty="0"/>
              <a:t>The Information technology and communications ITC became more and more important in our life, society</a:t>
            </a:r>
          </a:p>
          <a:p>
            <a:pPr marL="285750" indent="-285750">
              <a:buFont typeface="Arial" panose="020B0604020202020204" pitchFamily="34" charset="0"/>
              <a:buChar char="•"/>
            </a:pPr>
            <a:r>
              <a:rPr lang="en-US" dirty="0"/>
              <a:t>Our data is managed mostly by ITC systems</a:t>
            </a:r>
          </a:p>
          <a:p>
            <a:pPr marL="285750" indent="-285750">
              <a:buFont typeface="Arial" panose="020B0604020202020204" pitchFamily="34" charset="0"/>
              <a:buChar char="•"/>
            </a:pPr>
            <a:r>
              <a:rPr lang="en-US" dirty="0"/>
              <a:t>Our communications , all types is done mainly by the ITC Systems </a:t>
            </a:r>
          </a:p>
          <a:p>
            <a:endParaRPr lang="en-US" dirty="0"/>
          </a:p>
          <a:p>
            <a:r>
              <a:rPr lang="en-US" dirty="0"/>
              <a:t>To keep all this secure, reliable and ethic is a complicated task.  </a:t>
            </a:r>
          </a:p>
        </p:txBody>
      </p:sp>
      <p:pic>
        <p:nvPicPr>
          <p:cNvPr id="4" name="Picture 3" descr="A screenshot of a computer&#10;&#10;Description automatically generated with low confidence">
            <a:extLst>
              <a:ext uri="{FF2B5EF4-FFF2-40B4-BE49-F238E27FC236}">
                <a16:creationId xmlns:a16="http://schemas.microsoft.com/office/drawing/2014/main" id="{1FD5B19D-1785-46C0-AF8A-851C6E4D5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60" y="1897805"/>
            <a:ext cx="5760466" cy="3812881"/>
          </a:xfrm>
          <a:prstGeom prst="rect">
            <a:avLst/>
          </a:prstGeom>
        </p:spPr>
      </p:pic>
    </p:spTree>
    <p:extLst>
      <p:ext uri="{BB962C8B-B14F-4D97-AF65-F5344CB8AC3E}">
        <p14:creationId xmlns:p14="http://schemas.microsoft.com/office/powerpoint/2010/main" val="260307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5">
            <a:extLst>
              <a:ext uri="{FF2B5EF4-FFF2-40B4-BE49-F238E27FC236}">
                <a16:creationId xmlns:a16="http://schemas.microsoft.com/office/drawing/2014/main" id="{C4867D90-EFCB-48F4-A2F4-3286654F90F4}"/>
              </a:ext>
            </a:extLst>
          </p:cNvPr>
          <p:cNvSpPr>
            <a:spLocks noGrp="1"/>
          </p:cNvSpPr>
          <p:nvPr>
            <p:ph type="title"/>
          </p:nvPr>
        </p:nvSpPr>
        <p:spPr>
          <a:xfrm>
            <a:off x="373591" y="378067"/>
            <a:ext cx="10515600" cy="754210"/>
          </a:xfrm>
        </p:spPr>
        <p:txBody>
          <a:bodyPr/>
          <a:lstStyle/>
          <a:p>
            <a:r>
              <a:rPr lang="en-GB" dirty="0"/>
              <a:t>Shaping Europe’s digital future </a:t>
            </a:r>
          </a:p>
        </p:txBody>
      </p:sp>
      <p:graphicFrame>
        <p:nvGraphicFramePr>
          <p:cNvPr id="117" name="Table 117">
            <a:extLst>
              <a:ext uri="{FF2B5EF4-FFF2-40B4-BE49-F238E27FC236}">
                <a16:creationId xmlns:a16="http://schemas.microsoft.com/office/drawing/2014/main" id="{C62AECEF-5706-48DE-AE2A-8B922716F8E6}"/>
              </a:ext>
            </a:extLst>
          </p:cNvPr>
          <p:cNvGraphicFramePr>
            <a:graphicFrameLocks noGrp="1"/>
          </p:cNvGraphicFramePr>
          <p:nvPr>
            <p:extLst>
              <p:ext uri="{D42A27DB-BD31-4B8C-83A1-F6EECF244321}">
                <p14:modId xmlns:p14="http://schemas.microsoft.com/office/powerpoint/2010/main" val="1600385360"/>
              </p:ext>
            </p:extLst>
          </p:nvPr>
        </p:nvGraphicFramePr>
        <p:xfrm>
          <a:off x="373591" y="1206094"/>
          <a:ext cx="10857522" cy="5410200"/>
        </p:xfrm>
        <a:graphic>
          <a:graphicData uri="http://schemas.openxmlformats.org/drawingml/2006/table">
            <a:tbl>
              <a:tblPr firstRow="1" bandRow="1">
                <a:tableStyleId>{21E4AEA4-8DFA-4A89-87EB-49C32662AFE0}</a:tableStyleId>
              </a:tblPr>
              <a:tblGrid>
                <a:gridCol w="2665380">
                  <a:extLst>
                    <a:ext uri="{9D8B030D-6E8A-4147-A177-3AD203B41FA5}">
                      <a16:colId xmlns:a16="http://schemas.microsoft.com/office/drawing/2014/main" val="3899715694"/>
                    </a:ext>
                  </a:extLst>
                </a:gridCol>
                <a:gridCol w="8192142">
                  <a:extLst>
                    <a:ext uri="{9D8B030D-6E8A-4147-A177-3AD203B41FA5}">
                      <a16:colId xmlns:a16="http://schemas.microsoft.com/office/drawing/2014/main" val="4290052736"/>
                    </a:ext>
                  </a:extLst>
                </a:gridCol>
              </a:tblGrid>
              <a:tr h="370840">
                <a:tc>
                  <a:txBody>
                    <a:bodyPr/>
                    <a:lstStyle/>
                    <a:p>
                      <a:endParaRPr lang="en-US" dirty="0"/>
                    </a:p>
                  </a:txBody>
                  <a:tcPr/>
                </a:tc>
                <a:tc>
                  <a:txBody>
                    <a:bodyPr/>
                    <a:lstStyle/>
                    <a:p>
                      <a:r>
                        <a:rPr lang="en-US" dirty="0"/>
                        <a:t>Cybersecurity Policies</a:t>
                      </a:r>
                    </a:p>
                  </a:txBody>
                  <a:tcPr/>
                </a:tc>
                <a:extLst>
                  <a:ext uri="{0D108BD9-81ED-4DB2-BD59-A6C34878D82A}">
                    <a16:rowId xmlns:a16="http://schemas.microsoft.com/office/drawing/2014/main" val="1784323724"/>
                  </a:ext>
                </a:extLst>
              </a:tr>
              <a:tr h="370840">
                <a:tc>
                  <a:txBody>
                    <a:bodyPr/>
                    <a:lstStyle/>
                    <a:p>
                      <a:r>
                        <a:rPr lang="en-US" dirty="0"/>
                        <a:t>New Strategy</a:t>
                      </a:r>
                    </a:p>
                  </a:txBody>
                  <a:tcPr/>
                </a:tc>
                <a:tc>
                  <a:txBody>
                    <a:bodyPr/>
                    <a:lstStyle/>
                    <a:p>
                      <a:r>
                        <a:rPr lang="en-US" dirty="0"/>
                        <a:t>The European Commission and the High Representative of the Union for Foreign Affairs and Security Policy presented a new EU Cybersecurity Strategy at the end of 2020.</a:t>
                      </a:r>
                    </a:p>
                  </a:txBody>
                  <a:tcPr/>
                </a:tc>
                <a:extLst>
                  <a:ext uri="{0D108BD9-81ED-4DB2-BD59-A6C34878D82A}">
                    <a16:rowId xmlns:a16="http://schemas.microsoft.com/office/drawing/2014/main" val="1216103193"/>
                  </a:ext>
                </a:extLst>
              </a:tr>
              <a:tr h="370840">
                <a:tc>
                  <a:txBody>
                    <a:bodyPr/>
                    <a:lstStyle/>
                    <a:p>
                      <a:r>
                        <a:rPr lang="en-US" dirty="0"/>
                        <a:t>Legislation and certification</a:t>
                      </a:r>
                    </a:p>
                  </a:txBody>
                  <a:tcPr/>
                </a:tc>
                <a:tc>
                  <a:txBody>
                    <a:bodyPr/>
                    <a:lstStyle/>
                    <a:p>
                      <a:pPr marL="285750" indent="-285750">
                        <a:buFont typeface="Arial" panose="020B0604020202020204" pitchFamily="34" charset="0"/>
                        <a:buChar char="•"/>
                      </a:pPr>
                      <a:r>
                        <a:rPr lang="en-US" dirty="0"/>
                        <a:t>Directive on security of network and information systems (NIS Directive)</a:t>
                      </a:r>
                    </a:p>
                    <a:p>
                      <a:pPr marL="285750" indent="-285750">
                        <a:buFont typeface="Arial" panose="020B0604020202020204" pitchFamily="34" charset="0"/>
                        <a:buChar char="•"/>
                      </a:pPr>
                      <a:r>
                        <a:rPr lang="en-US" dirty="0"/>
                        <a:t>ENISA – the EU cybersecurity agency</a:t>
                      </a:r>
                    </a:p>
                    <a:p>
                      <a:pPr marL="285750" indent="-285750">
                        <a:buFont typeface="Arial" panose="020B0604020202020204" pitchFamily="34" charset="0"/>
                        <a:buChar char="•"/>
                      </a:pPr>
                      <a:r>
                        <a:rPr lang="en-US" dirty="0"/>
                        <a:t>Cybersecurity Act</a:t>
                      </a:r>
                    </a:p>
                    <a:p>
                      <a:pPr marL="285750" indent="-285750">
                        <a:buFont typeface="Arial" panose="020B0604020202020204" pitchFamily="34" charset="0"/>
                        <a:buChar char="•"/>
                      </a:pPr>
                      <a:r>
                        <a:rPr lang="en-US" dirty="0"/>
                        <a:t>Certification</a:t>
                      </a:r>
                    </a:p>
                  </a:txBody>
                  <a:tcPr/>
                </a:tc>
                <a:extLst>
                  <a:ext uri="{0D108BD9-81ED-4DB2-BD59-A6C34878D82A}">
                    <a16:rowId xmlns:a16="http://schemas.microsoft.com/office/drawing/2014/main" val="1136491822"/>
                  </a:ext>
                </a:extLst>
              </a:tr>
              <a:tr h="370840">
                <a:tc>
                  <a:txBody>
                    <a:bodyPr/>
                    <a:lstStyle/>
                    <a:p>
                      <a:r>
                        <a:rPr lang="en-US" dirty="0"/>
                        <a:t>Investment</a:t>
                      </a:r>
                    </a:p>
                  </a:txBody>
                  <a:tcPr/>
                </a:tc>
                <a:tc>
                  <a:txBody>
                    <a:bodyPr/>
                    <a:lstStyle/>
                    <a:p>
                      <a:pPr marL="285750" indent="-285750">
                        <a:buFont typeface="Arial" panose="020B0604020202020204" pitchFamily="34" charset="0"/>
                        <a:buChar char="•"/>
                      </a:pPr>
                      <a:r>
                        <a:rPr lang="en-US" dirty="0"/>
                        <a:t>Support for research and innovation: Horizon 2020 and </a:t>
                      </a:r>
                      <a:r>
                        <a:rPr lang="en-US" dirty="0" err="1"/>
                        <a:t>cPPP</a:t>
                      </a:r>
                      <a:r>
                        <a:rPr lang="en-US" dirty="0"/>
                        <a:t>; Horizon Europe</a:t>
                      </a:r>
                    </a:p>
                    <a:p>
                      <a:pPr marL="285750" indent="-285750">
                        <a:buFont typeface="Arial" panose="020B0604020202020204" pitchFamily="34" charset="0"/>
                        <a:buChar char="•"/>
                      </a:pPr>
                      <a:r>
                        <a:rPr lang="en-US" dirty="0"/>
                        <a:t>Cybersecurity Competence Centre and Network; Romania </a:t>
                      </a:r>
                    </a:p>
                  </a:txBody>
                  <a:tcPr/>
                </a:tc>
                <a:extLst>
                  <a:ext uri="{0D108BD9-81ED-4DB2-BD59-A6C34878D82A}">
                    <a16:rowId xmlns:a16="http://schemas.microsoft.com/office/drawing/2014/main" val="2031769365"/>
                  </a:ext>
                </a:extLst>
              </a:tr>
              <a:tr h="370840">
                <a:tc>
                  <a:txBody>
                    <a:bodyPr/>
                    <a:lstStyle/>
                    <a:p>
                      <a:r>
                        <a:rPr lang="en-US" dirty="0"/>
                        <a:t>Policy guidance</a:t>
                      </a:r>
                    </a:p>
                  </a:txBody>
                  <a:tcPr/>
                </a:tc>
                <a:tc>
                  <a:txBody>
                    <a:bodyPr/>
                    <a:lstStyle/>
                    <a:p>
                      <a:r>
                        <a:rPr lang="en-US" dirty="0"/>
                        <a:t>The Commission's blueprint for rapid emergency response provides a plan in case of a large-scale cross-border cyber incident or crisis. </a:t>
                      </a:r>
                    </a:p>
                  </a:txBody>
                  <a:tcPr/>
                </a:tc>
                <a:extLst>
                  <a:ext uri="{0D108BD9-81ED-4DB2-BD59-A6C34878D82A}">
                    <a16:rowId xmlns:a16="http://schemas.microsoft.com/office/drawing/2014/main" val="4057342255"/>
                  </a:ext>
                </a:extLst>
              </a:tr>
              <a:tr h="370840">
                <a:tc>
                  <a:txBody>
                    <a:bodyPr/>
                    <a:lstStyle/>
                    <a:p>
                      <a:r>
                        <a:rPr lang="en-US" dirty="0"/>
                        <a:t>Skills and awareness</a:t>
                      </a:r>
                    </a:p>
                  </a:txBody>
                  <a:tcPr/>
                </a:tc>
                <a:tc>
                  <a:txBody>
                    <a:bodyPr/>
                    <a:lstStyle/>
                    <a:p>
                      <a:r>
                        <a:rPr lang="en-US" dirty="0"/>
                        <a:t>We can only ensure digital security if we have experts with the right knowledge and skills, and there are currently not enough. That is why the Commission is taking action to stimulate the development of cybersecurity skills.</a:t>
                      </a:r>
                    </a:p>
                  </a:txBody>
                  <a:tcPr/>
                </a:tc>
                <a:extLst>
                  <a:ext uri="{0D108BD9-81ED-4DB2-BD59-A6C34878D82A}">
                    <a16:rowId xmlns:a16="http://schemas.microsoft.com/office/drawing/2014/main" val="383659218"/>
                  </a:ext>
                </a:extLst>
              </a:tr>
              <a:tr h="370840">
                <a:tc>
                  <a:txBody>
                    <a:bodyPr/>
                    <a:lstStyle/>
                    <a:p>
                      <a:r>
                        <a:rPr lang="en-US" dirty="0"/>
                        <a:t>Cyber community</a:t>
                      </a:r>
                    </a:p>
                  </a:txBody>
                  <a:tcPr/>
                </a:tc>
                <a:tc>
                  <a:txBody>
                    <a:bodyPr/>
                    <a:lstStyle/>
                    <a:p>
                      <a:r>
                        <a:rPr lang="en-US" dirty="0"/>
                        <a:t>ENISA, ISACs, JRC, CSIRTs/CERTs</a:t>
                      </a:r>
                    </a:p>
                  </a:txBody>
                  <a:tcPr/>
                </a:tc>
                <a:extLst>
                  <a:ext uri="{0D108BD9-81ED-4DB2-BD59-A6C34878D82A}">
                    <a16:rowId xmlns:a16="http://schemas.microsoft.com/office/drawing/2014/main" val="2650172066"/>
                  </a:ext>
                </a:extLst>
              </a:tr>
              <a:tr h="370840">
                <a:tc>
                  <a:txBody>
                    <a:bodyPr/>
                    <a:lstStyle/>
                    <a:p>
                      <a:r>
                        <a:rPr lang="en-US" dirty="0"/>
                        <a:t>Other cyber policy areas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Cybercrime, Cyber diplomacy, </a:t>
                      </a:r>
                      <a:r>
                        <a:rPr lang="en-US" b="0" dirty="0" err="1"/>
                        <a:t>Defence</a:t>
                      </a:r>
                      <a:endParaRPr lang="en-US" b="0" dirty="0"/>
                    </a:p>
                  </a:txBody>
                  <a:tcPr/>
                </a:tc>
                <a:extLst>
                  <a:ext uri="{0D108BD9-81ED-4DB2-BD59-A6C34878D82A}">
                    <a16:rowId xmlns:a16="http://schemas.microsoft.com/office/drawing/2014/main" val="1520595352"/>
                  </a:ext>
                </a:extLst>
              </a:tr>
            </a:tbl>
          </a:graphicData>
        </a:graphic>
      </p:graphicFrame>
    </p:spTree>
    <p:extLst>
      <p:ext uri="{BB962C8B-B14F-4D97-AF65-F5344CB8AC3E}">
        <p14:creationId xmlns:p14="http://schemas.microsoft.com/office/powerpoint/2010/main" val="376841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a:extLst>
              <a:ext uri="{FF2B5EF4-FFF2-40B4-BE49-F238E27FC236}">
                <a16:creationId xmlns:a16="http://schemas.microsoft.com/office/drawing/2014/main" id="{04B77A18-0FF1-0347-9518-0903B55BB7A3}"/>
              </a:ext>
            </a:extLst>
          </p:cNvPr>
          <p:cNvSpPr>
            <a:spLocks noGrp="1"/>
          </p:cNvSpPr>
          <p:nvPr>
            <p:ph type="title"/>
          </p:nvPr>
        </p:nvSpPr>
        <p:spPr>
          <a:xfrm>
            <a:off x="373591" y="378067"/>
            <a:ext cx="10515600" cy="754210"/>
          </a:xfrm>
        </p:spPr>
        <p:txBody>
          <a:bodyPr/>
          <a:lstStyle/>
          <a:p>
            <a:r>
              <a:rPr lang="en-US" dirty="0"/>
              <a:t>Project Overview</a:t>
            </a:r>
            <a:endParaRPr lang="el-GR" dirty="0"/>
          </a:p>
        </p:txBody>
      </p:sp>
      <p:pic>
        <p:nvPicPr>
          <p:cNvPr id="14" name="Θέση περιεχομένου 46">
            <a:extLst>
              <a:ext uri="{FF2B5EF4-FFF2-40B4-BE49-F238E27FC236}">
                <a16:creationId xmlns:a16="http://schemas.microsoft.com/office/drawing/2014/main" id="{C046225A-581C-C340-BDD7-95596BF8922E}"/>
              </a:ext>
            </a:extLst>
          </p:cNvPr>
          <p:cNvPicPr>
            <a:picLocks noChangeAspect="1"/>
          </p:cNvPicPr>
          <p:nvPr/>
        </p:nvPicPr>
        <p:blipFill>
          <a:blip r:embed="rId2"/>
          <a:stretch>
            <a:fillRect/>
          </a:stretch>
        </p:blipFill>
        <p:spPr>
          <a:xfrm>
            <a:off x="6151142" y="86383"/>
            <a:ext cx="3129280" cy="641068"/>
          </a:xfrm>
          <a:prstGeom prst="rect">
            <a:avLst/>
          </a:prstGeom>
        </p:spPr>
      </p:pic>
      <p:pic>
        <p:nvPicPr>
          <p:cNvPr id="16" name="Picture 2">
            <a:extLst>
              <a:ext uri="{FF2B5EF4-FFF2-40B4-BE49-F238E27FC236}">
                <a16:creationId xmlns:a16="http://schemas.microsoft.com/office/drawing/2014/main" id="{FD3A2DA6-91CE-AC4A-A379-D0241C9CA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0097" y="5998361"/>
            <a:ext cx="838200" cy="558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48195EF-3B14-4545-856B-B3C0A720440D}"/>
              </a:ext>
            </a:extLst>
          </p:cNvPr>
          <p:cNvSpPr txBox="1"/>
          <p:nvPr/>
        </p:nvSpPr>
        <p:spPr>
          <a:xfrm>
            <a:off x="5909912" y="707574"/>
            <a:ext cx="3529749" cy="461665"/>
          </a:xfrm>
          <a:prstGeom prst="rect">
            <a:avLst/>
          </a:prstGeom>
          <a:noFill/>
        </p:spPr>
        <p:txBody>
          <a:bodyPr wrap="none" rtlCol="0">
            <a:spAutoFit/>
          </a:bodyPr>
          <a:lstStyle/>
          <a:p>
            <a:r>
              <a:rPr lang="en-US" sz="2400" dirty="0">
                <a:solidFill>
                  <a:srgbClr val="FE680E"/>
                </a:solidFill>
              </a:rPr>
              <a:t>https://phoenix-h2020.eu/</a:t>
            </a:r>
            <a:endParaRPr lang="el-GR" sz="2400" dirty="0">
              <a:solidFill>
                <a:srgbClr val="FE680E"/>
              </a:solidFill>
            </a:endParaRPr>
          </a:p>
        </p:txBody>
      </p:sp>
      <p:grpSp>
        <p:nvGrpSpPr>
          <p:cNvPr id="8" name="Group 7">
            <a:extLst>
              <a:ext uri="{FF2B5EF4-FFF2-40B4-BE49-F238E27FC236}">
                <a16:creationId xmlns:a16="http://schemas.microsoft.com/office/drawing/2014/main" id="{AC2560CB-AE0E-4AA0-A60F-28B4BAB29591}"/>
              </a:ext>
            </a:extLst>
          </p:cNvPr>
          <p:cNvGrpSpPr/>
          <p:nvPr/>
        </p:nvGrpSpPr>
        <p:grpSpPr>
          <a:xfrm>
            <a:off x="5033545" y="1061492"/>
            <a:ext cx="7049398" cy="5205593"/>
            <a:chOff x="5869222" y="2608905"/>
            <a:chExt cx="4689183" cy="3527176"/>
          </a:xfrm>
          <a:solidFill>
            <a:schemeClr val="bg1"/>
          </a:solidFill>
        </p:grpSpPr>
        <p:pic>
          <p:nvPicPr>
            <p:cNvPr id="9" name="Picture 8">
              <a:extLst>
                <a:ext uri="{FF2B5EF4-FFF2-40B4-BE49-F238E27FC236}">
                  <a16:creationId xmlns:a16="http://schemas.microsoft.com/office/drawing/2014/main" id="{C1BA88B0-2E18-4023-B8D0-4A3275A99247}"/>
                </a:ext>
              </a:extLst>
            </p:cNvPr>
            <p:cNvPicPr>
              <a:picLocks noChangeAspect="1"/>
            </p:cNvPicPr>
            <p:nvPr/>
          </p:nvPicPr>
          <p:blipFill>
            <a:blip r:embed="rId4"/>
            <a:stretch>
              <a:fillRect/>
            </a:stretch>
          </p:blipFill>
          <p:spPr>
            <a:xfrm>
              <a:off x="5877723" y="2608905"/>
              <a:ext cx="4060644" cy="3527176"/>
            </a:xfrm>
            <a:prstGeom prst="rect">
              <a:avLst/>
            </a:prstGeom>
            <a:grpFill/>
          </p:spPr>
        </p:pic>
        <p:sp>
          <p:nvSpPr>
            <p:cNvPr id="10" name="Speech Bubble: Rectangle with Corners Rounded 9">
              <a:extLst>
                <a:ext uri="{FF2B5EF4-FFF2-40B4-BE49-F238E27FC236}">
                  <a16:creationId xmlns:a16="http://schemas.microsoft.com/office/drawing/2014/main" id="{1505A7C1-74AE-4520-94E0-C742978612A3}"/>
                </a:ext>
              </a:extLst>
            </p:cNvPr>
            <p:cNvSpPr/>
            <p:nvPr/>
          </p:nvSpPr>
          <p:spPr>
            <a:xfrm>
              <a:off x="5869222" y="4382828"/>
              <a:ext cx="718338" cy="346442"/>
            </a:xfrm>
            <a:prstGeom prst="wedgeRoundRectCallout">
              <a:avLst>
                <a:gd name="adj1" fmla="val 143957"/>
                <a:gd name="adj2" fmla="val 82880"/>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Users\zahariad\AppData\Local\Microsoft\Windows\INetCache\Content.MSO\ED222416.tmp">
              <a:extLst>
                <a:ext uri="{FF2B5EF4-FFF2-40B4-BE49-F238E27FC236}">
                  <a16:creationId xmlns:a16="http://schemas.microsoft.com/office/drawing/2014/main" id="{F8F3498C-0AD7-4477-AAE9-027457FFB0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6956" y="4396672"/>
              <a:ext cx="601079" cy="180200"/>
            </a:xfrm>
            <a:prstGeom prst="rect">
              <a:avLst/>
            </a:prstGeom>
            <a:grpFill/>
            <a:ln>
              <a:noFill/>
            </a:ln>
          </p:spPr>
        </p:pic>
        <p:pic>
          <p:nvPicPr>
            <p:cNvPr id="18" name="Εικόνα 11">
              <a:extLst>
                <a:ext uri="{FF2B5EF4-FFF2-40B4-BE49-F238E27FC236}">
                  <a16:creationId xmlns:a16="http://schemas.microsoft.com/office/drawing/2014/main" id="{3001B3A8-0465-444E-A274-8D916D1AFC0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888167" y="4552106"/>
              <a:ext cx="675323" cy="158115"/>
            </a:xfrm>
            <a:prstGeom prst="rect">
              <a:avLst/>
            </a:prstGeom>
            <a:grpFill/>
          </p:spPr>
        </p:pic>
        <p:sp>
          <p:nvSpPr>
            <p:cNvPr id="19" name="Speech Bubble: Rectangle with Corners Rounded 18">
              <a:extLst>
                <a:ext uri="{FF2B5EF4-FFF2-40B4-BE49-F238E27FC236}">
                  <a16:creationId xmlns:a16="http://schemas.microsoft.com/office/drawing/2014/main" id="{32227C5D-08A3-49F6-8B30-BF0631C3F59B}"/>
                </a:ext>
              </a:extLst>
            </p:cNvPr>
            <p:cNvSpPr/>
            <p:nvPr/>
          </p:nvSpPr>
          <p:spPr>
            <a:xfrm>
              <a:off x="6341908" y="3437753"/>
              <a:ext cx="584938" cy="320011"/>
            </a:xfrm>
            <a:prstGeom prst="wedgeRoundRectCallout">
              <a:avLst>
                <a:gd name="adj1" fmla="val 134529"/>
                <a:gd name="adj2" fmla="val 202135"/>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with Corners Rounded 19">
              <a:extLst>
                <a:ext uri="{FF2B5EF4-FFF2-40B4-BE49-F238E27FC236}">
                  <a16:creationId xmlns:a16="http://schemas.microsoft.com/office/drawing/2014/main" id="{A75F8A4A-E6B8-4088-A29B-C1B8E174D233}"/>
                </a:ext>
              </a:extLst>
            </p:cNvPr>
            <p:cNvSpPr/>
            <p:nvPr/>
          </p:nvSpPr>
          <p:spPr>
            <a:xfrm>
              <a:off x="5960420" y="3946048"/>
              <a:ext cx="786809" cy="288261"/>
            </a:xfrm>
            <a:prstGeom prst="wedgeRoundRectCallout">
              <a:avLst>
                <a:gd name="adj1" fmla="val 145233"/>
                <a:gd name="adj2" fmla="val 163811"/>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DNV GL logo">
              <a:extLst>
                <a:ext uri="{FF2B5EF4-FFF2-40B4-BE49-F238E27FC236}">
                  <a16:creationId xmlns:a16="http://schemas.microsoft.com/office/drawing/2014/main" id="{DB2D711E-8E6F-4E08-B7F3-B40624E601C0}"/>
                </a:ext>
              </a:extLst>
            </p:cNvPr>
            <p:cNvPicPr/>
            <p:nvPr/>
          </p:nvPicPr>
          <p:blipFill rotWithShape="1">
            <a:blip r:embed="rId7" cstate="print">
              <a:extLst>
                <a:ext uri="{28A0092B-C50C-407E-A947-70E740481C1C}">
                  <a14:useLocalDpi xmlns:a14="http://schemas.microsoft.com/office/drawing/2010/main" val="0"/>
                </a:ext>
              </a:extLst>
            </a:blip>
            <a:srcRect l="27294" t="21700" r="9600" b="16057"/>
            <a:stretch/>
          </p:blipFill>
          <p:spPr bwMode="auto">
            <a:xfrm>
              <a:off x="6406145" y="3504110"/>
              <a:ext cx="471170" cy="206693"/>
            </a:xfrm>
            <a:prstGeom prst="rect">
              <a:avLst/>
            </a:prstGeom>
            <a:grpFill/>
            <a:ln>
              <a:noFill/>
            </a:ln>
            <a:extLst>
              <a:ext uri="{53640926-AAD7-44D8-BBD7-CCE9431645EC}">
                <a14:shadowObscured xmlns:a14="http://schemas.microsoft.com/office/drawing/2010/main"/>
              </a:ext>
            </a:extLst>
          </p:spPr>
        </p:pic>
        <p:pic>
          <p:nvPicPr>
            <p:cNvPr id="22" name="Εικόνα 11" descr="Home">
              <a:extLst>
                <a:ext uri="{FF2B5EF4-FFF2-40B4-BE49-F238E27FC236}">
                  <a16:creationId xmlns:a16="http://schemas.microsoft.com/office/drawing/2014/main" id="{464F3FC4-2E83-45BC-B676-F7816574FE50}"/>
                </a:ext>
              </a:extLst>
            </p:cNvPr>
            <p:cNvPicPr/>
            <p:nvPr/>
          </p:nvPicPr>
          <p:blipFill>
            <a:blip r:embed="rId8" cstate="print"/>
            <a:srcRect/>
            <a:stretch>
              <a:fillRect/>
            </a:stretch>
          </p:blipFill>
          <p:spPr bwMode="auto">
            <a:xfrm>
              <a:off x="5974811" y="3992085"/>
              <a:ext cx="703898" cy="188913"/>
            </a:xfrm>
            <a:prstGeom prst="rect">
              <a:avLst/>
            </a:prstGeom>
            <a:grpFill/>
            <a:ln w="9525">
              <a:noFill/>
              <a:miter lim="800000"/>
              <a:headEnd/>
              <a:tailEnd/>
            </a:ln>
          </p:spPr>
        </p:pic>
        <p:sp>
          <p:nvSpPr>
            <p:cNvPr id="23" name="Speech Bubble: Rectangle with Corners Rounded 22">
              <a:extLst>
                <a:ext uri="{FF2B5EF4-FFF2-40B4-BE49-F238E27FC236}">
                  <a16:creationId xmlns:a16="http://schemas.microsoft.com/office/drawing/2014/main" id="{04E6F7DD-70AB-4A11-9217-FA48F759D451}"/>
                </a:ext>
              </a:extLst>
            </p:cNvPr>
            <p:cNvSpPr/>
            <p:nvPr/>
          </p:nvSpPr>
          <p:spPr>
            <a:xfrm>
              <a:off x="6411264" y="3029782"/>
              <a:ext cx="786809" cy="288059"/>
            </a:xfrm>
            <a:prstGeom prst="wedgeRoundRectCallout">
              <a:avLst>
                <a:gd name="adj1" fmla="val 111415"/>
                <a:gd name="adj2" fmla="val 376515"/>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116D0A7D-7E0F-412A-B052-8E84B9C4BF98}"/>
                </a:ext>
              </a:extLst>
            </p:cNvPr>
            <p:cNvSpPr/>
            <p:nvPr/>
          </p:nvSpPr>
          <p:spPr>
            <a:xfrm>
              <a:off x="8359156" y="3668148"/>
              <a:ext cx="1010388" cy="577850"/>
            </a:xfrm>
            <a:prstGeom prst="wedgeRoundRectCallout">
              <a:avLst>
                <a:gd name="adj1" fmla="val -47916"/>
                <a:gd name="adj2" fmla="val 155990"/>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0C981A82-2DAF-4271-99ED-C968491D1492}"/>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392914" y="3921480"/>
              <a:ext cx="722630" cy="177800"/>
            </a:xfrm>
            <a:prstGeom prst="rect">
              <a:avLst/>
            </a:prstGeom>
            <a:grpFill/>
          </p:spPr>
        </p:pic>
        <p:sp>
          <p:nvSpPr>
            <p:cNvPr id="26" name="Speech Bubble: Rectangle with Corners Rounded 25">
              <a:extLst>
                <a:ext uri="{FF2B5EF4-FFF2-40B4-BE49-F238E27FC236}">
                  <a16:creationId xmlns:a16="http://schemas.microsoft.com/office/drawing/2014/main" id="{4841D463-D1E8-4509-8094-534E2027F7A9}"/>
                </a:ext>
              </a:extLst>
            </p:cNvPr>
            <p:cNvSpPr/>
            <p:nvPr/>
          </p:nvSpPr>
          <p:spPr>
            <a:xfrm>
              <a:off x="6847176" y="5466652"/>
              <a:ext cx="1463041" cy="473788"/>
            </a:xfrm>
            <a:prstGeom prst="wedgeRoundRectCallout">
              <a:avLst>
                <a:gd name="adj1" fmla="val 39526"/>
                <a:gd name="adj2" fmla="val -117210"/>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10 - Εικόνα" descr="http://www.asmterni.it/wp-content/uploads/2016/03/Narni_ASM2-260x101.png">
              <a:extLst>
                <a:ext uri="{FF2B5EF4-FFF2-40B4-BE49-F238E27FC236}">
                  <a16:creationId xmlns:a16="http://schemas.microsoft.com/office/drawing/2014/main" id="{9F358AF8-3DB4-44A1-B976-17B342F24E46}"/>
                </a:ext>
              </a:extLst>
            </p:cNvPr>
            <p:cNvPicPr/>
            <p:nvPr/>
          </p:nvPicPr>
          <p:blipFill>
            <a:blip r:embed="rId10" cstate="print"/>
            <a:srcRect l="36410"/>
            <a:stretch>
              <a:fillRect/>
            </a:stretch>
          </p:blipFill>
          <p:spPr bwMode="auto">
            <a:xfrm>
              <a:off x="6882134" y="5521100"/>
              <a:ext cx="352425" cy="193675"/>
            </a:xfrm>
            <a:prstGeom prst="rect">
              <a:avLst/>
            </a:prstGeom>
            <a:grpFill/>
            <a:ln w="9525">
              <a:noFill/>
              <a:miter lim="800000"/>
              <a:headEnd/>
              <a:tailEnd/>
            </a:ln>
          </p:spPr>
        </p:pic>
        <p:pic>
          <p:nvPicPr>
            <p:cNvPr id="28" name="Picture 27">
              <a:extLst>
                <a:ext uri="{FF2B5EF4-FFF2-40B4-BE49-F238E27FC236}">
                  <a16:creationId xmlns:a16="http://schemas.microsoft.com/office/drawing/2014/main" id="{F3BD8FC1-ED3B-413C-845B-029931DDEF5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55027" y="5540622"/>
              <a:ext cx="488950" cy="149225"/>
            </a:xfrm>
            <a:prstGeom prst="rect">
              <a:avLst/>
            </a:prstGeom>
            <a:grpFill/>
            <a:ln>
              <a:noFill/>
            </a:ln>
          </p:spPr>
        </p:pic>
        <p:pic>
          <p:nvPicPr>
            <p:cNvPr id="29" name="Εικόνα 26" descr="http://www.spot-link.it/wp-content/uploads/freshizer/5091633471d28513ddd1bb464ed0eb5d_emotion-615-339-c.jpg">
              <a:extLst>
                <a:ext uri="{FF2B5EF4-FFF2-40B4-BE49-F238E27FC236}">
                  <a16:creationId xmlns:a16="http://schemas.microsoft.com/office/drawing/2014/main" id="{76ED085B-DB25-4747-B94E-2B6982A5D75D}"/>
                </a:ext>
              </a:extLst>
            </p:cNvPr>
            <p:cNvPicPr/>
            <p:nvPr/>
          </p:nvPicPr>
          <p:blipFill>
            <a:blip r:embed="rId12" cstate="print"/>
            <a:srcRect l="4800" t="28244" r="6740" b="23664"/>
            <a:stretch>
              <a:fillRect/>
            </a:stretch>
          </p:blipFill>
          <p:spPr bwMode="auto">
            <a:xfrm>
              <a:off x="7761927" y="5514665"/>
              <a:ext cx="526192" cy="155726"/>
            </a:xfrm>
            <a:prstGeom prst="rect">
              <a:avLst/>
            </a:prstGeom>
            <a:grpFill/>
            <a:ln w="9525">
              <a:noFill/>
              <a:miter lim="800000"/>
              <a:headEnd/>
              <a:tailEnd/>
            </a:ln>
          </p:spPr>
        </p:pic>
        <p:pic>
          <p:nvPicPr>
            <p:cNvPr id="30" name="Picture 29">
              <a:extLst>
                <a:ext uri="{FF2B5EF4-FFF2-40B4-BE49-F238E27FC236}">
                  <a16:creationId xmlns:a16="http://schemas.microsoft.com/office/drawing/2014/main" id="{3EC5E7BA-CABF-42A0-8AE9-5A8CA7B7EC4F}"/>
                </a:ext>
              </a:extLst>
            </p:cNvPr>
            <p:cNvPicPr/>
            <p:nvPr/>
          </p:nvPicPr>
          <p:blipFill>
            <a:blip r:embed="rId13"/>
            <a:stretch>
              <a:fillRect/>
            </a:stretch>
          </p:blipFill>
          <p:spPr>
            <a:xfrm>
              <a:off x="8418516" y="3689069"/>
              <a:ext cx="627380" cy="247651"/>
            </a:xfrm>
            <a:prstGeom prst="rect">
              <a:avLst/>
            </a:prstGeom>
            <a:grpFill/>
          </p:spPr>
        </p:pic>
        <p:pic>
          <p:nvPicPr>
            <p:cNvPr id="31" name="Picture 30">
              <a:extLst>
                <a:ext uri="{FF2B5EF4-FFF2-40B4-BE49-F238E27FC236}">
                  <a16:creationId xmlns:a16="http://schemas.microsoft.com/office/drawing/2014/main" id="{57777610-FDA3-4CA2-8995-C80CAFBC7CFF}"/>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rot="16200000">
              <a:off x="9045059" y="3763397"/>
              <a:ext cx="330835" cy="215265"/>
            </a:xfrm>
            <a:prstGeom prst="rect">
              <a:avLst/>
            </a:prstGeom>
            <a:grpFill/>
          </p:spPr>
        </p:pic>
        <p:sp>
          <p:nvSpPr>
            <p:cNvPr id="32" name="Speech Bubble: Rectangle with Corners Rounded 31">
              <a:extLst>
                <a:ext uri="{FF2B5EF4-FFF2-40B4-BE49-F238E27FC236}">
                  <a16:creationId xmlns:a16="http://schemas.microsoft.com/office/drawing/2014/main" id="{968A0CCE-CE78-49F6-A88A-BBDDDFB91D99}"/>
                </a:ext>
              </a:extLst>
            </p:cNvPr>
            <p:cNvSpPr/>
            <p:nvPr/>
          </p:nvSpPr>
          <p:spPr>
            <a:xfrm>
              <a:off x="9416023" y="5185755"/>
              <a:ext cx="885524" cy="558262"/>
            </a:xfrm>
            <a:prstGeom prst="wedgeRoundRectCallout">
              <a:avLst>
                <a:gd name="adj1" fmla="val -70200"/>
                <a:gd name="adj2" fmla="val 45001"/>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peech Bubble: Rectangle with Corners Rounded 32">
              <a:extLst>
                <a:ext uri="{FF2B5EF4-FFF2-40B4-BE49-F238E27FC236}">
                  <a16:creationId xmlns:a16="http://schemas.microsoft.com/office/drawing/2014/main" id="{FA27702C-10AF-4648-8A8F-98EC190CBD9F}"/>
                </a:ext>
              </a:extLst>
            </p:cNvPr>
            <p:cNvSpPr/>
            <p:nvPr/>
          </p:nvSpPr>
          <p:spPr>
            <a:xfrm>
              <a:off x="9395666" y="3982965"/>
              <a:ext cx="1162739" cy="702831"/>
            </a:xfrm>
            <a:prstGeom prst="wedgeRoundRectCallout">
              <a:avLst>
                <a:gd name="adj1" fmla="val -66842"/>
                <a:gd name="adj2" fmla="val 87591"/>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Image result for CRE">
              <a:extLst>
                <a:ext uri="{FF2B5EF4-FFF2-40B4-BE49-F238E27FC236}">
                  <a16:creationId xmlns:a16="http://schemas.microsoft.com/office/drawing/2014/main" id="{CA8425B5-0FD7-4677-8190-84FE21E365CE}"/>
                </a:ext>
              </a:extLst>
            </p:cNvPr>
            <p:cNvPicPr/>
            <p:nvPr/>
          </p:nvPicPr>
          <p:blipFill rotWithShape="1">
            <a:blip r:embed="rId15" cstate="print">
              <a:extLst>
                <a:ext uri="{28A0092B-C50C-407E-A947-70E740481C1C}">
                  <a14:useLocalDpi xmlns:a14="http://schemas.microsoft.com/office/drawing/2010/main" val="0"/>
                </a:ext>
              </a:extLst>
            </a:blip>
            <a:srcRect l="5272" t="10046" b="11855"/>
            <a:stretch/>
          </p:blipFill>
          <p:spPr bwMode="auto">
            <a:xfrm>
              <a:off x="9498724" y="3994828"/>
              <a:ext cx="556260" cy="241300"/>
            </a:xfrm>
            <a:prstGeom prst="rect">
              <a:avLst/>
            </a:prstGeom>
            <a:grpFill/>
            <a:ln>
              <a:noFill/>
            </a:ln>
            <a:extLst>
              <a:ext uri="{53640926-AAD7-44D8-BBD7-CCE9431645EC}">
                <a14:shadowObscured xmlns:a14="http://schemas.microsoft.com/office/drawing/2010/main"/>
              </a:ext>
            </a:extLst>
          </p:spPr>
        </p:pic>
        <p:pic>
          <p:nvPicPr>
            <p:cNvPr id="35" name="Picture 34" descr="C:\Users\zahariad\AppData\Local\Microsoft\Windows\INetCache\Content.MSO\FB960266.tmp">
              <a:extLst>
                <a:ext uri="{FF2B5EF4-FFF2-40B4-BE49-F238E27FC236}">
                  <a16:creationId xmlns:a16="http://schemas.microsoft.com/office/drawing/2014/main" id="{D96D5F5B-7A5D-4581-B510-49C6F8C0EE0B}"/>
                </a:ext>
              </a:extLst>
            </p:cNvPr>
            <p:cNvPicPr/>
            <p:nvPr/>
          </p:nvPicPr>
          <p:blipFill rotWithShape="1">
            <a:blip r:embed="rId16" cstate="print">
              <a:extLst>
                <a:ext uri="{28A0092B-C50C-407E-A947-70E740481C1C}">
                  <a14:useLocalDpi xmlns:a14="http://schemas.microsoft.com/office/drawing/2010/main" val="0"/>
                </a:ext>
              </a:extLst>
            </a:blip>
            <a:srcRect t="28075" b="26973"/>
            <a:stretch/>
          </p:blipFill>
          <p:spPr bwMode="auto">
            <a:xfrm>
              <a:off x="10066954" y="4045580"/>
              <a:ext cx="420370" cy="143192"/>
            </a:xfrm>
            <a:prstGeom prst="rect">
              <a:avLst/>
            </a:prstGeom>
            <a:grpFill/>
            <a:ln>
              <a:noFill/>
            </a:ln>
            <a:extLst>
              <a:ext uri="{53640926-AAD7-44D8-BBD7-CCE9431645EC}">
                <a14:shadowObscured xmlns:a14="http://schemas.microsoft.com/office/drawing/2010/main"/>
              </a:ext>
            </a:extLst>
          </p:spPr>
        </p:pic>
        <p:pic>
          <p:nvPicPr>
            <p:cNvPr id="36" name="Picture 35">
              <a:extLst>
                <a:ext uri="{FF2B5EF4-FFF2-40B4-BE49-F238E27FC236}">
                  <a16:creationId xmlns:a16="http://schemas.microsoft.com/office/drawing/2014/main" id="{0A4546DD-C6B2-4925-9B35-82D89815BD83}"/>
                </a:ext>
              </a:extLst>
            </p:cNvPr>
            <p:cNvPicPr/>
            <p:nvPr/>
          </p:nvPicPr>
          <p:blipFill rotWithShape="1">
            <a:blip r:embed="rId17"/>
            <a:srcRect b="42307"/>
            <a:stretch/>
          </p:blipFill>
          <p:spPr>
            <a:xfrm>
              <a:off x="6974177" y="5695892"/>
              <a:ext cx="620935" cy="191386"/>
            </a:xfrm>
            <a:prstGeom prst="rect">
              <a:avLst/>
            </a:prstGeom>
            <a:grpFill/>
          </p:spPr>
        </p:pic>
        <p:pic>
          <p:nvPicPr>
            <p:cNvPr id="37" name="Grafik 1">
              <a:extLst>
                <a:ext uri="{FF2B5EF4-FFF2-40B4-BE49-F238E27FC236}">
                  <a16:creationId xmlns:a16="http://schemas.microsoft.com/office/drawing/2014/main" id="{802ACC13-89DC-4A20-B251-3ED17C6DF43A}"/>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6473279" y="3067680"/>
              <a:ext cx="694373" cy="243205"/>
            </a:xfrm>
            <a:prstGeom prst="rect">
              <a:avLst/>
            </a:prstGeom>
            <a:grpFill/>
          </p:spPr>
        </p:pic>
        <p:sp>
          <p:nvSpPr>
            <p:cNvPr id="38" name="Speech Bubble: Rectangle with Corners Rounded 37">
              <a:extLst>
                <a:ext uri="{FF2B5EF4-FFF2-40B4-BE49-F238E27FC236}">
                  <a16:creationId xmlns:a16="http://schemas.microsoft.com/office/drawing/2014/main" id="{E4BFBE02-C149-464A-9ACA-BA37BB1692C1}"/>
                </a:ext>
              </a:extLst>
            </p:cNvPr>
            <p:cNvSpPr/>
            <p:nvPr/>
          </p:nvSpPr>
          <p:spPr>
            <a:xfrm>
              <a:off x="8147671" y="2912475"/>
              <a:ext cx="431800" cy="358111"/>
            </a:xfrm>
            <a:prstGeom prst="wedgeRoundRectCallout">
              <a:avLst>
                <a:gd name="adj1" fmla="val 147088"/>
                <a:gd name="adj2" fmla="val 70535"/>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0138184B-2B71-4370-B07E-4CBD84318C85}"/>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8271495" y="2982325"/>
              <a:ext cx="273050" cy="228600"/>
            </a:xfrm>
            <a:prstGeom prst="rect">
              <a:avLst/>
            </a:prstGeom>
            <a:grpFill/>
          </p:spPr>
        </p:pic>
        <p:pic>
          <p:nvPicPr>
            <p:cNvPr id="40" name="Εικόνα 13">
              <a:extLst>
                <a:ext uri="{FF2B5EF4-FFF2-40B4-BE49-F238E27FC236}">
                  <a16:creationId xmlns:a16="http://schemas.microsoft.com/office/drawing/2014/main" id="{7AFC3026-9372-435A-B5AD-88C7BFC0FBEA}"/>
                </a:ext>
              </a:extLst>
            </p:cNvPr>
            <p:cNvPicPr/>
            <p:nvPr/>
          </p:nvPicPr>
          <p:blipFill rotWithShape="1">
            <a:blip r:embed="rId20" cstate="print"/>
            <a:srcRect l="2678" t="23077" b="30475"/>
            <a:stretch/>
          </p:blipFill>
          <p:spPr bwMode="auto">
            <a:xfrm>
              <a:off x="9537541" y="5575844"/>
              <a:ext cx="684000" cy="144000"/>
            </a:xfrm>
            <a:prstGeom prst="rect">
              <a:avLst/>
            </a:prstGeom>
            <a:grpFill/>
            <a:ln>
              <a:noFill/>
            </a:ln>
            <a:extLst>
              <a:ext uri="{53640926-AAD7-44D8-BBD7-CCE9431645EC}">
                <a14:shadowObscured xmlns:a14="http://schemas.microsoft.com/office/drawing/2010/main"/>
              </a:ext>
            </a:extLst>
          </p:spPr>
        </p:pic>
        <p:pic>
          <p:nvPicPr>
            <p:cNvPr id="41" name="Εικόνα 13">
              <a:extLst>
                <a:ext uri="{FF2B5EF4-FFF2-40B4-BE49-F238E27FC236}">
                  <a16:creationId xmlns:a16="http://schemas.microsoft.com/office/drawing/2014/main" id="{34E5BBD3-0D07-4ED5-BE95-4575A89DE74B}"/>
                </a:ext>
              </a:extLst>
            </p:cNvPr>
            <p:cNvPicPr/>
            <p:nvPr/>
          </p:nvPicPr>
          <p:blipFill>
            <a:blip r:embed="rId21" cstate="print"/>
            <a:srcRect/>
            <a:stretch>
              <a:fillRect/>
            </a:stretch>
          </p:blipFill>
          <p:spPr bwMode="auto">
            <a:xfrm>
              <a:off x="9473915" y="5245556"/>
              <a:ext cx="792000" cy="144000"/>
            </a:xfrm>
            <a:prstGeom prst="rect">
              <a:avLst/>
            </a:prstGeom>
            <a:grpFill/>
            <a:ln w="9525">
              <a:noFill/>
              <a:miter lim="800000"/>
              <a:headEnd/>
              <a:tailEnd/>
            </a:ln>
          </p:spPr>
        </p:pic>
        <p:pic>
          <p:nvPicPr>
            <p:cNvPr id="42" name="Picture 41">
              <a:extLst>
                <a:ext uri="{FF2B5EF4-FFF2-40B4-BE49-F238E27FC236}">
                  <a16:creationId xmlns:a16="http://schemas.microsoft.com/office/drawing/2014/main" id="{1DDBD800-E637-4DA0-8AF5-E1D9C879E8B9}"/>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50750" y="4076341"/>
              <a:ext cx="792000" cy="144000"/>
            </a:xfrm>
            <a:prstGeom prst="rect">
              <a:avLst/>
            </a:prstGeom>
            <a:grpFill/>
            <a:ln>
              <a:noFill/>
            </a:ln>
          </p:spPr>
        </p:pic>
        <p:pic>
          <p:nvPicPr>
            <p:cNvPr id="43" name="Picture 42">
              <a:extLst>
                <a:ext uri="{FF2B5EF4-FFF2-40B4-BE49-F238E27FC236}">
                  <a16:creationId xmlns:a16="http://schemas.microsoft.com/office/drawing/2014/main" id="{87B08A44-24B1-40EE-89A0-ADB81A220FAD}"/>
                </a:ext>
              </a:extLst>
            </p:cNvPr>
            <p:cNvPicPr/>
            <p:nvPr/>
          </p:nvPicPr>
          <p:blipFill rotWithShape="1">
            <a:blip r:embed="rId23"/>
            <a:srcRect l="11866" t="62501" r="10801" b="7142"/>
            <a:stretch/>
          </p:blipFill>
          <p:spPr>
            <a:xfrm>
              <a:off x="9490665" y="5429493"/>
              <a:ext cx="720000" cy="144000"/>
            </a:xfrm>
            <a:prstGeom prst="rect">
              <a:avLst/>
            </a:prstGeom>
            <a:grpFill/>
          </p:spPr>
        </p:pic>
        <p:sp>
          <p:nvSpPr>
            <p:cNvPr id="44" name="Speech Bubble: Rectangle with Corners Rounded 43">
              <a:extLst>
                <a:ext uri="{FF2B5EF4-FFF2-40B4-BE49-F238E27FC236}">
                  <a16:creationId xmlns:a16="http://schemas.microsoft.com/office/drawing/2014/main" id="{6FFBE8DB-A3DF-4952-82F4-1CCD08E753A4}"/>
                </a:ext>
              </a:extLst>
            </p:cNvPr>
            <p:cNvSpPr/>
            <p:nvPr/>
          </p:nvSpPr>
          <p:spPr>
            <a:xfrm>
              <a:off x="7493769" y="2665120"/>
              <a:ext cx="584938" cy="320011"/>
            </a:xfrm>
            <a:prstGeom prst="wedgeRoundRectCallout">
              <a:avLst>
                <a:gd name="adj1" fmla="val -12707"/>
                <a:gd name="adj2" fmla="val 188845"/>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descr="DNV GL logo">
              <a:extLst>
                <a:ext uri="{FF2B5EF4-FFF2-40B4-BE49-F238E27FC236}">
                  <a16:creationId xmlns:a16="http://schemas.microsoft.com/office/drawing/2014/main" id="{CF6858DD-1412-4C8B-B98B-7D8F5D351782}"/>
                </a:ext>
              </a:extLst>
            </p:cNvPr>
            <p:cNvPicPr/>
            <p:nvPr/>
          </p:nvPicPr>
          <p:blipFill rotWithShape="1">
            <a:blip r:embed="rId7" cstate="print">
              <a:extLst>
                <a:ext uri="{28A0092B-C50C-407E-A947-70E740481C1C}">
                  <a14:useLocalDpi xmlns:a14="http://schemas.microsoft.com/office/drawing/2010/main" val="0"/>
                </a:ext>
              </a:extLst>
            </a:blip>
            <a:srcRect l="27294" t="21700" r="9600" b="16057"/>
            <a:stretch/>
          </p:blipFill>
          <p:spPr bwMode="auto">
            <a:xfrm>
              <a:off x="7558006" y="2731477"/>
              <a:ext cx="471170" cy="206693"/>
            </a:xfrm>
            <a:prstGeom prst="rect">
              <a:avLst/>
            </a:prstGeom>
            <a:grpFill/>
            <a:ln>
              <a:noFill/>
            </a:ln>
            <a:extLst>
              <a:ext uri="{53640926-AAD7-44D8-BBD7-CCE9431645EC}">
                <a14:shadowObscured xmlns:a14="http://schemas.microsoft.com/office/drawing/2010/main"/>
              </a:ext>
            </a:extLst>
          </p:spPr>
        </p:pic>
        <p:pic>
          <p:nvPicPr>
            <p:cNvPr id="46" name="Picture 45">
              <a:extLst>
                <a:ext uri="{FF2B5EF4-FFF2-40B4-BE49-F238E27FC236}">
                  <a16:creationId xmlns:a16="http://schemas.microsoft.com/office/drawing/2014/main" id="{FC0A4209-EC73-440E-A93D-FBCFB760F1AB}"/>
                </a:ext>
              </a:extLst>
            </p:cNvPr>
            <p:cNvPicPr>
              <a:picLocks noChangeAspect="1"/>
            </p:cNvPicPr>
            <p:nvPr/>
          </p:nvPicPr>
          <p:blipFill>
            <a:blip r:embed="rId24">
              <a:clrChange>
                <a:clrFrom>
                  <a:srgbClr val="000000">
                    <a:alpha val="0"/>
                  </a:srgbClr>
                </a:clrFrom>
                <a:clrTo>
                  <a:srgbClr val="000000">
                    <a:alpha val="0"/>
                  </a:srgbClr>
                </a:clrTo>
              </a:clrChange>
            </a:blip>
            <a:stretch>
              <a:fillRect/>
            </a:stretch>
          </p:blipFill>
          <p:spPr>
            <a:xfrm>
              <a:off x="10099786" y="4318306"/>
              <a:ext cx="437963" cy="328472"/>
            </a:xfrm>
            <a:prstGeom prst="rect">
              <a:avLst/>
            </a:prstGeom>
            <a:grpFill/>
          </p:spPr>
        </p:pic>
        <p:pic>
          <p:nvPicPr>
            <p:cNvPr id="47" name="Picture 6" descr="http://www.umbriaenergy.it/static/logo.gif">
              <a:extLst>
                <a:ext uri="{FF2B5EF4-FFF2-40B4-BE49-F238E27FC236}">
                  <a16:creationId xmlns:a16="http://schemas.microsoft.com/office/drawing/2014/main" id="{CC9664CE-6EAA-48AC-9AFB-AF6B64E6373C}"/>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630672" y="5670263"/>
              <a:ext cx="659226" cy="222059"/>
            </a:xfrm>
            <a:prstGeom prst="rect">
              <a:avLst/>
            </a:prstGeom>
            <a:grpFill/>
          </p:spPr>
        </p:pic>
        <p:sp>
          <p:nvSpPr>
            <p:cNvPr id="48" name="Speech Bubble: Rectangle with Corners Rounded 47">
              <a:extLst>
                <a:ext uri="{FF2B5EF4-FFF2-40B4-BE49-F238E27FC236}">
                  <a16:creationId xmlns:a16="http://schemas.microsoft.com/office/drawing/2014/main" id="{47F323FC-AB76-42FB-8068-E725EE5A71ED}"/>
                </a:ext>
              </a:extLst>
            </p:cNvPr>
            <p:cNvSpPr/>
            <p:nvPr/>
          </p:nvSpPr>
          <p:spPr>
            <a:xfrm>
              <a:off x="5872766" y="4790409"/>
              <a:ext cx="718338" cy="301002"/>
            </a:xfrm>
            <a:prstGeom prst="wedgeRoundRectCallout">
              <a:avLst>
                <a:gd name="adj1" fmla="val 50625"/>
                <a:gd name="adj2" fmla="val 133804"/>
                <a:gd name="adj3" fmla="val 16667"/>
              </a:avLst>
            </a:prstGeom>
            <a:grp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descr="Image result for ATOS">
              <a:extLst>
                <a:ext uri="{FF2B5EF4-FFF2-40B4-BE49-F238E27FC236}">
                  <a16:creationId xmlns:a16="http://schemas.microsoft.com/office/drawing/2014/main" id="{D975A5AE-6960-4530-B84A-1FB5BF153AAE}"/>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83609" y="4812011"/>
              <a:ext cx="634234" cy="238204"/>
            </a:xfrm>
            <a:prstGeom prst="rect">
              <a:avLst/>
            </a:prstGeom>
            <a:grpFill/>
            <a:ln>
              <a:noFill/>
            </a:ln>
          </p:spPr>
        </p:pic>
        <p:pic>
          <p:nvPicPr>
            <p:cNvPr id="50" name="Picture 49">
              <a:extLst>
                <a:ext uri="{FF2B5EF4-FFF2-40B4-BE49-F238E27FC236}">
                  <a16:creationId xmlns:a16="http://schemas.microsoft.com/office/drawing/2014/main" id="{F65FD89D-5CFB-4E97-85FA-29890CCFF3CB}"/>
                </a:ext>
              </a:extLst>
            </p:cNvPr>
            <p:cNvPicPr>
              <a:picLocks noChangeAspect="1"/>
            </p:cNvPicPr>
            <p:nvPr/>
          </p:nvPicPr>
          <p:blipFill>
            <a:blip r:embed="rId27"/>
            <a:stretch>
              <a:fillRect/>
            </a:stretch>
          </p:blipFill>
          <p:spPr>
            <a:xfrm>
              <a:off x="9469578" y="4287884"/>
              <a:ext cx="688908" cy="140220"/>
            </a:xfrm>
            <a:prstGeom prst="rect">
              <a:avLst/>
            </a:prstGeom>
            <a:grpFill/>
          </p:spPr>
        </p:pic>
        <p:pic>
          <p:nvPicPr>
            <p:cNvPr id="51" name="Picture 50">
              <a:extLst>
                <a:ext uri="{FF2B5EF4-FFF2-40B4-BE49-F238E27FC236}">
                  <a16:creationId xmlns:a16="http://schemas.microsoft.com/office/drawing/2014/main" id="{D4F43373-2713-4126-8FE4-AB0D88A0C475}"/>
                </a:ext>
              </a:extLst>
            </p:cNvPr>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502288" y="4484306"/>
              <a:ext cx="647700" cy="175895"/>
            </a:xfrm>
            <a:prstGeom prst="rect">
              <a:avLst/>
            </a:prstGeom>
            <a:grpFill/>
            <a:ln>
              <a:noFill/>
            </a:ln>
          </p:spPr>
        </p:pic>
      </p:grpSp>
      <p:sp>
        <p:nvSpPr>
          <p:cNvPr id="52" name="85 - Ορθογώνιο">
            <a:extLst>
              <a:ext uri="{FF2B5EF4-FFF2-40B4-BE49-F238E27FC236}">
                <a16:creationId xmlns:a16="http://schemas.microsoft.com/office/drawing/2014/main" id="{F7838782-2246-47FB-BAD5-2142B14BDC77}"/>
              </a:ext>
            </a:extLst>
          </p:cNvPr>
          <p:cNvSpPr/>
          <p:nvPr/>
        </p:nvSpPr>
        <p:spPr>
          <a:xfrm>
            <a:off x="349488" y="1242659"/>
            <a:ext cx="11138264" cy="523220"/>
          </a:xfrm>
          <a:prstGeom prst="rect">
            <a:avLst/>
          </a:prstGeom>
        </p:spPr>
        <p:txBody>
          <a:bodyPr wrap="square">
            <a:spAutoFit/>
          </a:bodyPr>
          <a:lstStyle/>
          <a:p>
            <a:pPr>
              <a:buNone/>
            </a:pPr>
            <a:r>
              <a:rPr lang="en-US" sz="2800"/>
              <a:t>24 </a:t>
            </a:r>
            <a:r>
              <a:rPr lang="en-US" sz="2800" dirty="0"/>
              <a:t>partners from 11 countries:</a:t>
            </a:r>
          </a:p>
        </p:txBody>
      </p:sp>
      <p:sp>
        <p:nvSpPr>
          <p:cNvPr id="53" name="1 - Θέση περιεχομένου">
            <a:extLst>
              <a:ext uri="{FF2B5EF4-FFF2-40B4-BE49-F238E27FC236}">
                <a16:creationId xmlns:a16="http://schemas.microsoft.com/office/drawing/2014/main" id="{018AFB25-8204-4DF1-B330-E54F5E4984BE}"/>
              </a:ext>
            </a:extLst>
          </p:cNvPr>
          <p:cNvSpPr>
            <a:spLocks noGrp="1"/>
          </p:cNvSpPr>
          <p:nvPr>
            <p:ph idx="1"/>
          </p:nvPr>
        </p:nvSpPr>
        <p:spPr>
          <a:xfrm>
            <a:off x="-151140" y="1881735"/>
            <a:ext cx="11087525" cy="2063931"/>
          </a:xfrm>
        </p:spPr>
        <p:txBody>
          <a:bodyPr>
            <a:noAutofit/>
          </a:bodyPr>
          <a:lstStyle/>
          <a:p>
            <a:pPr lvl="1">
              <a:spcBef>
                <a:spcPts val="1200"/>
              </a:spcBef>
              <a:buFont typeface="Wingdings" pitchFamily="2" charset="2"/>
              <a:buChar char="ü"/>
            </a:pPr>
            <a:r>
              <a:rPr lang="en-GB" sz="2400" dirty="0"/>
              <a:t>6 Technology Providers</a:t>
            </a:r>
          </a:p>
          <a:p>
            <a:pPr lvl="1">
              <a:spcBef>
                <a:spcPts val="1200"/>
              </a:spcBef>
              <a:buFont typeface="Wingdings" pitchFamily="2" charset="2"/>
              <a:buChar char="ü"/>
            </a:pPr>
            <a:r>
              <a:rPr lang="en-US" sz="2400" dirty="0"/>
              <a:t> 1 TSO + 1 TSO Network Operator</a:t>
            </a:r>
          </a:p>
          <a:p>
            <a:pPr lvl="1">
              <a:spcBef>
                <a:spcPts val="1200"/>
              </a:spcBef>
              <a:buFont typeface="Wingdings" pitchFamily="2" charset="2"/>
              <a:buChar char="ü"/>
            </a:pPr>
            <a:r>
              <a:rPr lang="en-US" sz="2400" dirty="0"/>
              <a:t> 4 DSOs + 2 Energy Retailers </a:t>
            </a:r>
          </a:p>
          <a:p>
            <a:pPr lvl="1">
              <a:spcBef>
                <a:spcPts val="1200"/>
              </a:spcBef>
              <a:buFont typeface="Wingdings" pitchFamily="2" charset="2"/>
              <a:buChar char="ü"/>
            </a:pPr>
            <a:r>
              <a:rPr lang="en-US" sz="2400" dirty="0"/>
              <a:t> 4 Electricity generators</a:t>
            </a:r>
          </a:p>
          <a:p>
            <a:pPr lvl="1">
              <a:spcBef>
                <a:spcPts val="1200"/>
              </a:spcBef>
              <a:buFont typeface="Wingdings" pitchFamily="2" charset="2"/>
              <a:buChar char="ü"/>
            </a:pPr>
            <a:r>
              <a:rPr lang="en-US" sz="2400" dirty="0"/>
              <a:t> 3 Equipment manufacturers</a:t>
            </a:r>
          </a:p>
          <a:p>
            <a:pPr lvl="1">
              <a:spcBef>
                <a:spcPts val="1200"/>
              </a:spcBef>
              <a:buFont typeface="Wingdings" pitchFamily="2" charset="2"/>
              <a:buChar char="ü"/>
            </a:pPr>
            <a:r>
              <a:rPr lang="en-US" sz="2400" dirty="0"/>
              <a:t> 2 End users</a:t>
            </a:r>
          </a:p>
          <a:p>
            <a:pPr lvl="1">
              <a:spcBef>
                <a:spcPts val="1200"/>
              </a:spcBef>
              <a:buFont typeface="Wingdings" pitchFamily="2" charset="2"/>
              <a:buChar char="ü"/>
            </a:pPr>
            <a:r>
              <a:rPr lang="en-US" sz="2400" dirty="0"/>
              <a:t>1 EPES Association</a:t>
            </a:r>
            <a:r>
              <a:rPr lang="en-US" sz="2400" dirty="0">
                <a:ea typeface="+mn-ea"/>
              </a:rPr>
              <a:t> </a:t>
            </a:r>
          </a:p>
          <a:p>
            <a:pPr lvl="1">
              <a:spcBef>
                <a:spcPts val="1200"/>
              </a:spcBef>
              <a:buFont typeface="Wingdings" pitchFamily="2" charset="2"/>
              <a:buChar char="ü"/>
            </a:pPr>
            <a:r>
              <a:rPr lang="en-US" sz="2400" dirty="0">
                <a:ea typeface="+mn-ea"/>
              </a:rPr>
              <a:t> 3 </a:t>
            </a:r>
            <a:r>
              <a:rPr lang="en-US" sz="2400" dirty="0"/>
              <a:t>Specialized </a:t>
            </a:r>
            <a:r>
              <a:rPr lang="en-US" sz="2400" dirty="0">
                <a:ea typeface="+mn-ea"/>
              </a:rPr>
              <a:t>Technology SMEs</a:t>
            </a:r>
          </a:p>
          <a:p>
            <a:pPr lvl="1">
              <a:spcBef>
                <a:spcPts val="1200"/>
              </a:spcBef>
              <a:buFont typeface="Wingdings" pitchFamily="2" charset="2"/>
              <a:buChar char="ü"/>
            </a:pPr>
            <a:r>
              <a:rPr lang="en-US" sz="2400" dirty="0"/>
              <a:t> 2 Leading Research Institutions</a:t>
            </a:r>
          </a:p>
          <a:p>
            <a:pPr lvl="1">
              <a:spcBef>
                <a:spcPts val="1200"/>
              </a:spcBef>
              <a:buFont typeface="Wingdings" pitchFamily="2" charset="2"/>
              <a:buChar char="ü"/>
            </a:pPr>
            <a:r>
              <a:rPr lang="en-GB" sz="2400" dirty="0"/>
              <a:t>CERT-RO is indirectly involved (in support of NIS Directive)</a:t>
            </a:r>
            <a:endParaRPr lang="el-GR" dirty="0"/>
          </a:p>
        </p:txBody>
      </p:sp>
      <p:sp>
        <p:nvSpPr>
          <p:cNvPr id="2" name="Rectangle 1">
            <a:extLst>
              <a:ext uri="{FF2B5EF4-FFF2-40B4-BE49-F238E27FC236}">
                <a16:creationId xmlns:a16="http://schemas.microsoft.com/office/drawing/2014/main" id="{FA48E0D8-301F-46BE-9442-85C059930817}"/>
              </a:ext>
            </a:extLst>
          </p:cNvPr>
          <p:cNvSpPr/>
          <p:nvPr/>
        </p:nvSpPr>
        <p:spPr>
          <a:xfrm>
            <a:off x="6627303" y="5629013"/>
            <a:ext cx="1057013" cy="268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logo&#10;&#10;Description automatically generated">
            <a:extLst>
              <a:ext uri="{FF2B5EF4-FFF2-40B4-BE49-F238E27FC236}">
                <a16:creationId xmlns:a16="http://schemas.microsoft.com/office/drawing/2014/main" id="{D7B8D71E-0110-4219-9CFC-F8E6F7C5749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602136" y="5671133"/>
            <a:ext cx="1057013" cy="183999"/>
          </a:xfrm>
          <a:prstGeom prst="rect">
            <a:avLst/>
          </a:prstGeom>
        </p:spPr>
      </p:pic>
    </p:spTree>
    <p:extLst>
      <p:ext uri="{BB962C8B-B14F-4D97-AF65-F5344CB8AC3E}">
        <p14:creationId xmlns:p14="http://schemas.microsoft.com/office/powerpoint/2010/main" val="347632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C6A31B2D-10BB-4E38-8F56-E481FC18DAA7}"/>
              </a:ext>
            </a:extLst>
          </p:cNvPr>
          <p:cNvSpPr>
            <a:spLocks noGrp="1"/>
          </p:cNvSpPr>
          <p:nvPr>
            <p:ph idx="1"/>
          </p:nvPr>
        </p:nvSpPr>
        <p:spPr>
          <a:xfrm>
            <a:off x="622068" y="1309036"/>
            <a:ext cx="11265131" cy="5091209"/>
          </a:xfrm>
        </p:spPr>
        <p:txBody>
          <a:bodyPr/>
          <a:lstStyle/>
          <a:p>
            <a:r>
              <a:rPr lang="en-GB" dirty="0"/>
              <a:t>EPES is considered among the </a:t>
            </a:r>
            <a:r>
              <a:rPr lang="en-GB" b="1" dirty="0"/>
              <a:t>most complex Cyber-Physical system </a:t>
            </a:r>
            <a:r>
              <a:rPr lang="en-GB" dirty="0"/>
              <a:t>with huge (cascading) effects to other critical infrastructures</a:t>
            </a:r>
            <a:r>
              <a:rPr lang="el-GR" dirty="0"/>
              <a:t> (</a:t>
            </a:r>
            <a:r>
              <a:rPr lang="en-US" dirty="0"/>
              <a:t>i.e.</a:t>
            </a:r>
            <a:r>
              <a:rPr lang="el-GR" dirty="0"/>
              <a:t> </a:t>
            </a:r>
            <a:r>
              <a:rPr lang="en-GB" dirty="0"/>
              <a:t>water supply, communications, transportation, industry, finance)</a:t>
            </a:r>
          </a:p>
          <a:p>
            <a:r>
              <a:rPr lang="en-GB" dirty="0"/>
              <a:t>EPES has already experienced significant complex cyber-attacks. </a:t>
            </a:r>
          </a:p>
        </p:txBody>
      </p:sp>
      <p:sp>
        <p:nvSpPr>
          <p:cNvPr id="10" name="Rectangle 2">
            <a:extLst>
              <a:ext uri="{FF2B5EF4-FFF2-40B4-BE49-F238E27FC236}">
                <a16:creationId xmlns:a16="http://schemas.microsoft.com/office/drawing/2014/main" id="{76606EBF-459E-40E2-954A-9C6EFCAD224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34">
            <a:extLst>
              <a:ext uri="{FF2B5EF4-FFF2-40B4-BE49-F238E27FC236}">
                <a16:creationId xmlns:a16="http://schemas.microsoft.com/office/drawing/2014/main" id="{CE768D41-7047-4BD8-9EF3-F8D38702F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967"/>
          <a:stretch>
            <a:fillRect/>
          </a:stretch>
        </p:blipFill>
        <p:spPr bwMode="auto">
          <a:xfrm>
            <a:off x="99390" y="3107919"/>
            <a:ext cx="4383158" cy="260708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66FC622A-70A7-4A75-80E1-268555372DE3}"/>
              </a:ext>
            </a:extLst>
          </p:cNvPr>
          <p:cNvSpPr>
            <a:spLocks noChangeArrowheads="1"/>
          </p:cNvSpPr>
          <p:nvPr/>
        </p:nvSpPr>
        <p:spPr bwMode="auto">
          <a:xfrm>
            <a:off x="536712" y="5883793"/>
            <a:ext cx="34886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l-GR"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Dragonfly EPES attacks since 2014</a:t>
            </a:r>
            <a:endParaRPr kumimoji="0" lang="el-GR" altLang="el-GR" sz="1600" b="0" i="0" u="none" strike="noStrike" cap="none" normalizeH="0" baseline="0" dirty="0">
              <a:ln>
                <a:noFill/>
              </a:ln>
              <a:solidFill>
                <a:schemeClr val="tx1"/>
              </a:solidFill>
              <a:effectLst/>
            </a:endParaRPr>
          </a:p>
        </p:txBody>
      </p:sp>
      <p:pic>
        <p:nvPicPr>
          <p:cNvPr id="15" name="Picture 2248">
            <a:extLst>
              <a:ext uri="{FF2B5EF4-FFF2-40B4-BE49-F238E27FC236}">
                <a16:creationId xmlns:a16="http://schemas.microsoft.com/office/drawing/2014/main" id="{9BAF99DA-ECF1-468E-BF3F-A3E577BC3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799" y="3021497"/>
            <a:ext cx="4740967" cy="260405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a:extLst>
              <a:ext uri="{FF2B5EF4-FFF2-40B4-BE49-F238E27FC236}">
                <a16:creationId xmlns:a16="http://schemas.microsoft.com/office/drawing/2014/main" id="{EB8B921D-9BAB-4E62-97C2-CB4A7457D05F}"/>
              </a:ext>
            </a:extLst>
          </p:cNvPr>
          <p:cNvSpPr>
            <a:spLocks noChangeArrowheads="1"/>
          </p:cNvSpPr>
          <p:nvPr/>
        </p:nvSpPr>
        <p:spPr bwMode="auto">
          <a:xfrm>
            <a:off x="3839361" y="5659843"/>
            <a:ext cx="49468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altLang="el-GR" sz="1600" dirty="0">
                <a:ea typeface="Calibri" panose="020F0502020204030204" pitchFamily="34" charset="0"/>
                <a:cs typeface="Arial" panose="020B0604020202020204" pitchFamily="34" charset="0"/>
              </a:rPr>
              <a:t>Incidents of Cyber Attacks in US</a:t>
            </a:r>
          </a:p>
          <a:p>
            <a:pPr algn="ctr" eaLnBrk="0" fontAlgn="base" hangingPunct="0">
              <a:spcBef>
                <a:spcPct val="0"/>
              </a:spcBef>
              <a:spcAft>
                <a:spcPct val="0"/>
              </a:spcAft>
            </a:pPr>
            <a:r>
              <a:rPr lang="en-GB" altLang="el-GR" sz="1600" dirty="0">
                <a:ea typeface="Calibri" panose="020F0502020204030204" pitchFamily="34" charset="0"/>
                <a:cs typeface="Arial" panose="020B0604020202020204" pitchFamily="34" charset="0"/>
              </a:rPr>
              <a:t>(source: </a:t>
            </a:r>
            <a:r>
              <a:rPr lang="en-US" altLang="el-GR" sz="1600" dirty="0">
                <a:ea typeface="Calibri" panose="020F0502020204030204" pitchFamily="34" charset="0"/>
                <a:cs typeface="Arial" panose="020B0604020202020204" pitchFamily="34" charset="0"/>
              </a:rPr>
              <a:t>US Department for Homeland Security</a:t>
            </a:r>
            <a:r>
              <a:rPr lang="en-GB" sz="1600" dirty="0">
                <a:ea typeface="Calibri" panose="020F0502020204030204" pitchFamily="34" charset="0"/>
                <a:cs typeface="Arial" panose="020B0604020202020204" pitchFamily="34" charset="0"/>
              </a:rPr>
              <a:t>)</a:t>
            </a:r>
            <a:endParaRPr lang="en-GB" altLang="el-GR" sz="1600" dirty="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55FDD6DE-2F8F-4E94-86E0-4047BD772DDF}"/>
              </a:ext>
            </a:extLst>
          </p:cNvPr>
          <p:cNvPicPr/>
          <p:nvPr/>
        </p:nvPicPr>
        <p:blipFill rotWithShape="1">
          <a:blip r:embed="rId5"/>
          <a:srcRect r="3990" b="4067"/>
          <a:stretch/>
        </p:blipFill>
        <p:spPr bwMode="auto">
          <a:xfrm>
            <a:off x="8772939" y="3240155"/>
            <a:ext cx="3313043" cy="2349086"/>
          </a:xfrm>
          <a:prstGeom prst="rect">
            <a:avLst/>
          </a:prstGeom>
          <a:ln>
            <a:noFill/>
          </a:ln>
          <a:extLst>
            <a:ext uri="{53640926-AAD7-44D8-BBD7-CCE9431645EC}">
              <a14:shadowObscured xmlns:a14="http://schemas.microsoft.com/office/drawing/2010/main"/>
            </a:ext>
          </a:extLst>
        </p:spPr>
      </p:pic>
      <p:sp>
        <p:nvSpPr>
          <p:cNvPr id="18" name="Rectangle 6">
            <a:extLst>
              <a:ext uri="{FF2B5EF4-FFF2-40B4-BE49-F238E27FC236}">
                <a16:creationId xmlns:a16="http://schemas.microsoft.com/office/drawing/2014/main" id="{5A86DF65-18E3-4C7B-8A99-E90953F253FF}"/>
              </a:ext>
            </a:extLst>
          </p:cNvPr>
          <p:cNvSpPr>
            <a:spLocks noChangeArrowheads="1"/>
          </p:cNvSpPr>
          <p:nvPr/>
        </p:nvSpPr>
        <p:spPr bwMode="auto">
          <a:xfrm>
            <a:off x="8514065" y="5627209"/>
            <a:ext cx="35818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sz="1600" dirty="0"/>
              <a:t>European blackout due to human error (Nov. 2006) </a:t>
            </a:r>
            <a:endParaRPr lang="en-GB" altLang="el-GR" sz="1400" dirty="0">
              <a:latin typeface="+mj-lt"/>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2E35A088-039F-483F-9233-155EF25E9694}"/>
              </a:ext>
            </a:extLst>
          </p:cNvPr>
          <p:cNvSpPr>
            <a:spLocks noGrp="1"/>
          </p:cNvSpPr>
          <p:nvPr>
            <p:ph type="title"/>
          </p:nvPr>
        </p:nvSpPr>
        <p:spPr>
          <a:xfrm>
            <a:off x="360726" y="403234"/>
            <a:ext cx="10515600" cy="754210"/>
          </a:xfrm>
        </p:spPr>
        <p:txBody>
          <a:bodyPr>
            <a:normAutofit/>
          </a:bodyPr>
          <a:lstStyle/>
          <a:p>
            <a:r>
              <a:rPr lang="en-GB" dirty="0"/>
              <a:t>PHOENIX Challenge</a:t>
            </a:r>
          </a:p>
        </p:txBody>
      </p:sp>
    </p:spTree>
    <p:extLst>
      <p:ext uri="{BB962C8B-B14F-4D97-AF65-F5344CB8AC3E}">
        <p14:creationId xmlns:p14="http://schemas.microsoft.com/office/powerpoint/2010/main" val="382945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022265-359E-684F-90BE-0E80ED9F998E}"/>
              </a:ext>
            </a:extLst>
          </p:cNvPr>
          <p:cNvSpPr>
            <a:spLocks noGrp="1"/>
          </p:cNvSpPr>
          <p:nvPr>
            <p:ph idx="1"/>
          </p:nvPr>
        </p:nvSpPr>
        <p:spPr>
          <a:xfrm>
            <a:off x="622069" y="1597259"/>
            <a:ext cx="10515600" cy="5247862"/>
          </a:xfrm>
        </p:spPr>
        <p:txBody>
          <a:bodyPr>
            <a:normAutofit/>
          </a:bodyPr>
          <a:lstStyle/>
          <a:p>
            <a:r>
              <a:rPr lang="en-US" b="1" dirty="0"/>
              <a:t>Strengthen EPES cybersecurity preparedness</a:t>
            </a:r>
          </a:p>
          <a:p>
            <a:pPr lvl="1"/>
            <a:r>
              <a:rPr lang="en-US" dirty="0"/>
              <a:t>Cybersecurity Preparedness/Privacy by Design &amp; Cybersecurity by Innovation</a:t>
            </a:r>
          </a:p>
          <a:p>
            <a:pPr lvl="1"/>
            <a:endParaRPr lang="en-US" dirty="0"/>
          </a:p>
          <a:p>
            <a:r>
              <a:rPr lang="en-US" b="1" dirty="0"/>
              <a:t>Coordinate EPES cyber incident discovery, response and recovery</a:t>
            </a:r>
          </a:p>
          <a:p>
            <a:pPr lvl="1"/>
            <a:r>
              <a:rPr lang="en-US" dirty="0"/>
              <a:t>Facilitate cyber threat intelligence (CTI) sharing among authorized</a:t>
            </a:r>
            <a:br>
              <a:rPr lang="en-US" dirty="0"/>
            </a:br>
            <a:r>
              <a:rPr lang="en-US" dirty="0"/>
              <a:t>utilities, CERTs, CSIRTs, ISACs, NRAs and the NIS cooperation group</a:t>
            </a:r>
          </a:p>
          <a:p>
            <a:pPr lvl="1"/>
            <a:r>
              <a:rPr lang="en-US" dirty="0"/>
              <a:t>Accelerate </a:t>
            </a:r>
            <a:r>
              <a:rPr lang="en-GB" dirty="0"/>
              <a:t>Directive on Security of Network and Information Systems</a:t>
            </a:r>
          </a:p>
          <a:p>
            <a:pPr lvl="1"/>
            <a:endParaRPr lang="en-US" dirty="0"/>
          </a:p>
          <a:p>
            <a:r>
              <a:rPr lang="en-US" b="1" dirty="0"/>
              <a:t>Accelerate research and innovation in EPES cybersecurity</a:t>
            </a:r>
          </a:p>
          <a:p>
            <a:pPr lvl="1"/>
            <a:r>
              <a:rPr lang="en-US" dirty="0" err="1"/>
              <a:t>DevSecOps</a:t>
            </a:r>
            <a:r>
              <a:rPr lang="en-US" dirty="0"/>
              <a:t> mechanism to ensure code security during its lifetime</a:t>
            </a:r>
          </a:p>
          <a:p>
            <a:pPr lvl="1"/>
            <a:r>
              <a:rPr lang="en-US" dirty="0"/>
              <a:t>Applied privacy preserving (federated) Machine Learning</a:t>
            </a:r>
          </a:p>
          <a:p>
            <a:pPr lvl="1"/>
            <a:r>
              <a:rPr lang="en-US" dirty="0"/>
              <a:t>Definition of certification methodologies and procedures </a:t>
            </a:r>
          </a:p>
        </p:txBody>
      </p:sp>
      <p:sp>
        <p:nvSpPr>
          <p:cNvPr id="4" name="Title 3">
            <a:extLst>
              <a:ext uri="{FF2B5EF4-FFF2-40B4-BE49-F238E27FC236}">
                <a16:creationId xmlns:a16="http://schemas.microsoft.com/office/drawing/2014/main" id="{FE264412-B952-5648-96FD-384E5AE7E976}"/>
              </a:ext>
            </a:extLst>
          </p:cNvPr>
          <p:cNvSpPr>
            <a:spLocks noGrp="1"/>
          </p:cNvSpPr>
          <p:nvPr>
            <p:ph type="title"/>
          </p:nvPr>
        </p:nvSpPr>
        <p:spPr/>
        <p:txBody>
          <a:bodyPr/>
          <a:lstStyle/>
          <a:p>
            <a:r>
              <a:rPr lang="en-US" dirty="0"/>
              <a:t>Vision and Scope</a:t>
            </a:r>
          </a:p>
        </p:txBody>
      </p:sp>
      <p:pic>
        <p:nvPicPr>
          <p:cNvPr id="13" name="Εικόνα 12">
            <a:extLst>
              <a:ext uri="{FF2B5EF4-FFF2-40B4-BE49-F238E27FC236}">
                <a16:creationId xmlns:a16="http://schemas.microsoft.com/office/drawing/2014/main" id="{3F121DF1-2008-8340-BDEB-F544CFD47950}"/>
              </a:ext>
            </a:extLst>
          </p:cNvPr>
          <p:cNvPicPr>
            <a:picLocks noChangeAspect="1"/>
          </p:cNvPicPr>
          <p:nvPr/>
        </p:nvPicPr>
        <p:blipFill>
          <a:blip r:embed="rId3"/>
          <a:stretch>
            <a:fillRect/>
          </a:stretch>
        </p:blipFill>
        <p:spPr>
          <a:xfrm>
            <a:off x="9555043" y="3973732"/>
            <a:ext cx="2438400" cy="2535077"/>
          </a:xfrm>
          <a:prstGeom prst="rect">
            <a:avLst/>
          </a:prstGeom>
        </p:spPr>
      </p:pic>
    </p:spTree>
    <p:extLst>
      <p:ext uri="{BB962C8B-B14F-4D97-AF65-F5344CB8AC3E}">
        <p14:creationId xmlns:p14="http://schemas.microsoft.com/office/powerpoint/2010/main" val="126428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47 - Βέλος προς τα κάτω">
            <a:extLst>
              <a:ext uri="{FF2B5EF4-FFF2-40B4-BE49-F238E27FC236}">
                <a16:creationId xmlns:a16="http://schemas.microsoft.com/office/drawing/2014/main" id="{B700A357-BB41-4D1A-89FD-12F7DC50F108}"/>
              </a:ext>
            </a:extLst>
          </p:cNvPr>
          <p:cNvSpPr/>
          <p:nvPr/>
        </p:nvSpPr>
        <p:spPr>
          <a:xfrm rot="5400000" flipV="1">
            <a:off x="3960207" y="4040063"/>
            <a:ext cx="233237" cy="509569"/>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 name="364 - Στρογγυλεμένο ορθογώνιο">
            <a:extLst>
              <a:ext uri="{FF2B5EF4-FFF2-40B4-BE49-F238E27FC236}">
                <a16:creationId xmlns:a16="http://schemas.microsoft.com/office/drawing/2014/main" id="{8C5E3FBD-1FE8-4145-93C2-52FAE03AC613}"/>
              </a:ext>
            </a:extLst>
          </p:cNvPr>
          <p:cNvSpPr/>
          <p:nvPr/>
        </p:nvSpPr>
        <p:spPr>
          <a:xfrm>
            <a:off x="915192" y="4186440"/>
            <a:ext cx="8494622" cy="345803"/>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dash"/>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 name="365 - Ορθογώνιο">
            <a:extLst>
              <a:ext uri="{FF2B5EF4-FFF2-40B4-BE49-F238E27FC236}">
                <a16:creationId xmlns:a16="http://schemas.microsoft.com/office/drawing/2014/main" id="{61A1D4B8-9E86-42DF-BEC5-5CB2E9958538}"/>
              </a:ext>
            </a:extLst>
          </p:cNvPr>
          <p:cNvSpPr/>
          <p:nvPr/>
        </p:nvSpPr>
        <p:spPr>
          <a:xfrm>
            <a:off x="1887848" y="4231445"/>
            <a:ext cx="5958114"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rPr>
              <a:t>Trusted Inter-ledger Transactions Layer </a:t>
            </a:r>
          </a:p>
        </p:txBody>
      </p:sp>
      <p:sp>
        <p:nvSpPr>
          <p:cNvPr id="7" name="372 - TextBox">
            <a:extLst>
              <a:ext uri="{FF2B5EF4-FFF2-40B4-BE49-F238E27FC236}">
                <a16:creationId xmlns:a16="http://schemas.microsoft.com/office/drawing/2014/main" id="{1EBF0EEE-6BF3-4E72-9312-1B175A5DBCF3}"/>
              </a:ext>
            </a:extLst>
          </p:cNvPr>
          <p:cNvSpPr txBox="1"/>
          <p:nvPr/>
        </p:nvSpPr>
        <p:spPr>
          <a:xfrm>
            <a:off x="3510380" y="3709735"/>
            <a:ext cx="1531310"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Events &amp; Threats Patterns</a:t>
            </a:r>
          </a:p>
        </p:txBody>
      </p:sp>
      <p:sp>
        <p:nvSpPr>
          <p:cNvPr id="8" name="374 - TextBox">
            <a:extLst>
              <a:ext uri="{FF2B5EF4-FFF2-40B4-BE49-F238E27FC236}">
                <a16:creationId xmlns:a16="http://schemas.microsoft.com/office/drawing/2014/main" id="{EF7200D4-E555-47FC-9052-CE2665A329F0}"/>
              </a:ext>
            </a:extLst>
          </p:cNvPr>
          <p:cNvSpPr txBox="1"/>
          <p:nvPr/>
        </p:nvSpPr>
        <p:spPr>
          <a:xfrm>
            <a:off x="5342880" y="3709735"/>
            <a:ext cx="231254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(Historical /real-time)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logs &amp; Data</a:t>
            </a:r>
          </a:p>
        </p:txBody>
      </p:sp>
      <p:sp>
        <p:nvSpPr>
          <p:cNvPr id="9" name="457 - Στρογγυλεμένο ορθογώνιο">
            <a:extLst>
              <a:ext uri="{FF2B5EF4-FFF2-40B4-BE49-F238E27FC236}">
                <a16:creationId xmlns:a16="http://schemas.microsoft.com/office/drawing/2014/main" id="{6B6182EA-EF73-4F83-9F67-38272DF50606}"/>
              </a:ext>
            </a:extLst>
          </p:cNvPr>
          <p:cNvSpPr/>
          <p:nvPr/>
        </p:nvSpPr>
        <p:spPr>
          <a:xfrm>
            <a:off x="737251" y="1214309"/>
            <a:ext cx="8366992" cy="44319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458 - Ορθογώνιο">
            <a:extLst>
              <a:ext uri="{FF2B5EF4-FFF2-40B4-BE49-F238E27FC236}">
                <a16:creationId xmlns:a16="http://schemas.microsoft.com/office/drawing/2014/main" id="{365F02DA-DCFD-44EF-908A-D570A5A0E9A8}"/>
              </a:ext>
            </a:extLst>
          </p:cNvPr>
          <p:cNvSpPr/>
          <p:nvPr/>
        </p:nvSpPr>
        <p:spPr>
          <a:xfrm>
            <a:off x="2002334" y="1271119"/>
            <a:ext cx="5958114" cy="338554"/>
          </a:xfrm>
          <a:prstGeom prst="rect">
            <a:avLst/>
          </a:prstGeom>
        </p:spPr>
        <p:txBody>
          <a:bodyPr wrap="square">
            <a:spAutoFit/>
          </a:bodyPr>
          <a:lstStyle/>
          <a:p>
            <a:pPr lvl="0" algn="ctr">
              <a:defRPr/>
            </a:pPr>
            <a:r>
              <a:rPr lang="en-GB" sz="1600" b="1" kern="0" dirty="0">
                <a:solidFill>
                  <a:sysClr val="windowText" lastClr="000000"/>
                </a:solidFill>
              </a:rPr>
              <a:t>Pan-European EPES Incidents’ Information Sharing Platform</a:t>
            </a:r>
            <a:endParaRPr kumimoji="0" lang="en-GB" sz="1600" b="1" i="0" u="none" strike="noStrike" kern="0" cap="none" spc="0" normalizeH="0" baseline="0" noProof="0" dirty="0">
              <a:ln>
                <a:noFill/>
              </a:ln>
              <a:solidFill>
                <a:sysClr val="windowText" lastClr="000000"/>
              </a:solidFill>
              <a:effectLst/>
              <a:uLnTx/>
              <a:uFillTx/>
            </a:endParaRPr>
          </a:p>
        </p:txBody>
      </p:sp>
      <p:sp>
        <p:nvSpPr>
          <p:cNvPr id="11" name="541 - TextBox">
            <a:extLst>
              <a:ext uri="{FF2B5EF4-FFF2-40B4-BE49-F238E27FC236}">
                <a16:creationId xmlns:a16="http://schemas.microsoft.com/office/drawing/2014/main" id="{9913B74C-6D01-4B2C-A5BC-7272879A0F99}"/>
              </a:ext>
            </a:extLst>
          </p:cNvPr>
          <p:cNvSpPr txBox="1"/>
          <p:nvPr/>
        </p:nvSpPr>
        <p:spPr>
          <a:xfrm>
            <a:off x="9714590" y="2499359"/>
            <a:ext cx="1853622" cy="738664"/>
          </a:xfrm>
          <a:prstGeom prst="rect">
            <a:avLst/>
          </a:prstGeom>
          <a:noFill/>
        </p:spPr>
        <p:txBody>
          <a:bodyPr wrap="square" rtlCol="0">
            <a:spAutoFit/>
          </a:bodyPr>
          <a:lstStyle/>
          <a:p>
            <a:r>
              <a:rPr lang="en-US" sz="1400" dirty="0"/>
              <a:t>PHOENIX EPES </a:t>
            </a:r>
          </a:p>
          <a:p>
            <a:r>
              <a:rPr lang="en-US" sz="1400" dirty="0"/>
              <a:t>Awareness &amp;</a:t>
            </a:r>
          </a:p>
          <a:p>
            <a:r>
              <a:rPr lang="en-US" sz="1400" dirty="0"/>
              <a:t>Enforcement</a:t>
            </a:r>
            <a:endParaRPr lang="en-GB" sz="1400" dirty="0"/>
          </a:p>
        </p:txBody>
      </p:sp>
      <p:sp>
        <p:nvSpPr>
          <p:cNvPr id="12" name="543 - TextBox">
            <a:extLst>
              <a:ext uri="{FF2B5EF4-FFF2-40B4-BE49-F238E27FC236}">
                <a16:creationId xmlns:a16="http://schemas.microsoft.com/office/drawing/2014/main" id="{86E5DB14-0F47-454E-A919-166EA07C2257}"/>
              </a:ext>
            </a:extLst>
          </p:cNvPr>
          <p:cNvSpPr txBox="1"/>
          <p:nvPr/>
        </p:nvSpPr>
        <p:spPr>
          <a:xfrm>
            <a:off x="9735471" y="4958863"/>
            <a:ext cx="1605292" cy="738664"/>
          </a:xfrm>
          <a:prstGeom prst="rect">
            <a:avLst/>
          </a:prstGeom>
          <a:noFill/>
        </p:spPr>
        <p:txBody>
          <a:bodyPr wrap="square" rtlCol="0">
            <a:spAutoFit/>
          </a:bodyPr>
          <a:lstStyle/>
          <a:p>
            <a:r>
              <a:rPr lang="en-US" sz="1400" dirty="0"/>
              <a:t>Secure &amp; Persistent </a:t>
            </a:r>
          </a:p>
          <a:p>
            <a:r>
              <a:rPr lang="en-US" sz="1400" dirty="0"/>
              <a:t>Communications</a:t>
            </a:r>
          </a:p>
          <a:p>
            <a:r>
              <a:rPr lang="en-US" sz="1400" dirty="0"/>
              <a:t>(SPC)</a:t>
            </a:r>
          </a:p>
        </p:txBody>
      </p:sp>
      <p:sp>
        <p:nvSpPr>
          <p:cNvPr id="13" name="544 - Δεξιό άγκιστρο">
            <a:extLst>
              <a:ext uri="{FF2B5EF4-FFF2-40B4-BE49-F238E27FC236}">
                <a16:creationId xmlns:a16="http://schemas.microsoft.com/office/drawing/2014/main" id="{3CB79CC6-CE50-4696-84B4-07480D05903A}"/>
              </a:ext>
            </a:extLst>
          </p:cNvPr>
          <p:cNvSpPr/>
          <p:nvPr/>
        </p:nvSpPr>
        <p:spPr>
          <a:xfrm>
            <a:off x="9434193" y="4119822"/>
            <a:ext cx="277366" cy="2449144"/>
          </a:xfrm>
          <a:prstGeom prst="rightBrace">
            <a:avLst>
              <a:gd name="adj1" fmla="val 62894"/>
              <a:gd name="adj2" fmla="val 50000"/>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546 - Δεξιό άγκιστρο">
            <a:extLst>
              <a:ext uri="{FF2B5EF4-FFF2-40B4-BE49-F238E27FC236}">
                <a16:creationId xmlns:a16="http://schemas.microsoft.com/office/drawing/2014/main" id="{97ED691E-3F46-41FA-BEF2-49C99FD4E283}"/>
              </a:ext>
            </a:extLst>
          </p:cNvPr>
          <p:cNvSpPr/>
          <p:nvPr/>
        </p:nvSpPr>
        <p:spPr>
          <a:xfrm>
            <a:off x="9434193" y="1649891"/>
            <a:ext cx="246520" cy="2366591"/>
          </a:xfrm>
          <a:prstGeom prst="rightBrace">
            <a:avLst>
              <a:gd name="adj1" fmla="val 24125"/>
              <a:gd name="adj2" fmla="val 50000"/>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547 - TextBox">
            <a:extLst>
              <a:ext uri="{FF2B5EF4-FFF2-40B4-BE49-F238E27FC236}">
                <a16:creationId xmlns:a16="http://schemas.microsoft.com/office/drawing/2014/main" id="{CFF2383C-53B0-472C-AE32-61905D0ECBB2}"/>
              </a:ext>
            </a:extLst>
          </p:cNvPr>
          <p:cNvSpPr txBox="1"/>
          <p:nvPr/>
        </p:nvSpPr>
        <p:spPr>
          <a:xfrm>
            <a:off x="9735856" y="1162424"/>
            <a:ext cx="2456144" cy="523220"/>
          </a:xfrm>
          <a:prstGeom prst="rect">
            <a:avLst/>
          </a:prstGeom>
          <a:noFill/>
        </p:spPr>
        <p:txBody>
          <a:bodyPr wrap="square" rtlCol="0">
            <a:spAutoFit/>
          </a:bodyPr>
          <a:lstStyle/>
          <a:p>
            <a:r>
              <a:rPr lang="en-US" sz="1400" dirty="0"/>
              <a:t>PHOENIX</a:t>
            </a:r>
          </a:p>
          <a:p>
            <a:r>
              <a:rPr lang="en-US" sz="1400" dirty="0"/>
              <a:t>Incidents Information Sharing </a:t>
            </a:r>
            <a:endParaRPr lang="en-GB" sz="1400" dirty="0"/>
          </a:p>
        </p:txBody>
      </p:sp>
      <p:sp>
        <p:nvSpPr>
          <p:cNvPr id="16" name="548 - Δεξιό άγκιστρο">
            <a:extLst>
              <a:ext uri="{FF2B5EF4-FFF2-40B4-BE49-F238E27FC236}">
                <a16:creationId xmlns:a16="http://schemas.microsoft.com/office/drawing/2014/main" id="{BA722D60-D2C5-4F23-87FC-3F15BE9CA8AD}"/>
              </a:ext>
            </a:extLst>
          </p:cNvPr>
          <p:cNvSpPr/>
          <p:nvPr/>
        </p:nvSpPr>
        <p:spPr>
          <a:xfrm>
            <a:off x="9394436" y="1205170"/>
            <a:ext cx="194549" cy="441728"/>
          </a:xfrm>
          <a:prstGeom prst="rightBrace">
            <a:avLst>
              <a:gd name="adj1" fmla="val 35609"/>
              <a:gd name="adj2" fmla="val 50000"/>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a:p>
        </p:txBody>
      </p:sp>
      <p:sp>
        <p:nvSpPr>
          <p:cNvPr id="17" name="549 - Σύννεφο">
            <a:extLst>
              <a:ext uri="{FF2B5EF4-FFF2-40B4-BE49-F238E27FC236}">
                <a16:creationId xmlns:a16="http://schemas.microsoft.com/office/drawing/2014/main" id="{21FF1915-C28F-40EB-8040-7D6D7598B237}"/>
              </a:ext>
            </a:extLst>
          </p:cNvPr>
          <p:cNvSpPr/>
          <p:nvPr/>
        </p:nvSpPr>
        <p:spPr>
          <a:xfrm>
            <a:off x="970182" y="4661449"/>
            <a:ext cx="8397101" cy="327994"/>
          </a:xfrm>
          <a:prstGeom prst="cloud">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550 - TextBox">
            <a:extLst>
              <a:ext uri="{FF2B5EF4-FFF2-40B4-BE49-F238E27FC236}">
                <a16:creationId xmlns:a16="http://schemas.microsoft.com/office/drawing/2014/main" id="{1188122F-BC79-437C-B3C5-ABACD26494F9}"/>
              </a:ext>
            </a:extLst>
          </p:cNvPr>
          <p:cNvSpPr txBox="1"/>
          <p:nvPr/>
        </p:nvSpPr>
        <p:spPr>
          <a:xfrm>
            <a:off x="3363659" y="4649204"/>
            <a:ext cx="335059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F497D">
                    <a:lumMod val="75000"/>
                  </a:srgbClr>
                </a:solidFill>
                <a:effectLst/>
                <a:uLnTx/>
                <a:uFillTx/>
              </a:rPr>
              <a:t>SDN &amp; 5G Networks (when available)</a:t>
            </a:r>
            <a:endParaRPr kumimoji="0" lang="en-GB" sz="1600" b="1" i="0" u="none" strike="noStrike" kern="0" cap="none" spc="0" normalizeH="0" baseline="0" noProof="0" dirty="0">
              <a:ln>
                <a:noFill/>
              </a:ln>
              <a:solidFill>
                <a:srgbClr val="1F497D">
                  <a:lumMod val="75000"/>
                </a:srgbClr>
              </a:solidFill>
              <a:effectLst/>
              <a:uLnTx/>
              <a:uFillTx/>
            </a:endParaRPr>
          </a:p>
        </p:txBody>
      </p:sp>
      <p:sp>
        <p:nvSpPr>
          <p:cNvPr id="19" name="501 - TextBox">
            <a:extLst>
              <a:ext uri="{FF2B5EF4-FFF2-40B4-BE49-F238E27FC236}">
                <a16:creationId xmlns:a16="http://schemas.microsoft.com/office/drawing/2014/main" id="{4F639C79-D866-4752-8775-51D092A9952E}"/>
              </a:ext>
            </a:extLst>
          </p:cNvPr>
          <p:cNvSpPr txBox="1"/>
          <p:nvPr/>
        </p:nvSpPr>
        <p:spPr>
          <a:xfrm>
            <a:off x="7707220" y="5146886"/>
            <a:ext cx="22753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DLT storage of critical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logs &amp; transactions </a:t>
            </a:r>
          </a:p>
        </p:txBody>
      </p:sp>
      <p:grpSp>
        <p:nvGrpSpPr>
          <p:cNvPr id="20" name="119 - Ομάδα">
            <a:extLst>
              <a:ext uri="{FF2B5EF4-FFF2-40B4-BE49-F238E27FC236}">
                <a16:creationId xmlns:a16="http://schemas.microsoft.com/office/drawing/2014/main" id="{E330C281-21A5-4192-9B79-9BE6EAFC65A6}"/>
              </a:ext>
            </a:extLst>
          </p:cNvPr>
          <p:cNvGrpSpPr/>
          <p:nvPr/>
        </p:nvGrpSpPr>
        <p:grpSpPr>
          <a:xfrm>
            <a:off x="4365580" y="5113595"/>
            <a:ext cx="1170130" cy="720080"/>
            <a:chOff x="296524" y="1313765"/>
            <a:chExt cx="900101" cy="450050"/>
          </a:xfrm>
        </p:grpSpPr>
        <p:sp>
          <p:nvSpPr>
            <p:cNvPr id="21" name="503 - Έλλειψη">
              <a:extLst>
                <a:ext uri="{FF2B5EF4-FFF2-40B4-BE49-F238E27FC236}">
                  <a16:creationId xmlns:a16="http://schemas.microsoft.com/office/drawing/2014/main" id="{B56363D1-6A31-4235-9591-DE8BEEB10708}"/>
                </a:ext>
              </a:extLst>
            </p:cNvPr>
            <p:cNvSpPr/>
            <p:nvPr/>
          </p:nvSpPr>
          <p:spPr>
            <a:xfrm>
              <a:off x="296524" y="144878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504 - Έλλειψη">
              <a:extLst>
                <a:ext uri="{FF2B5EF4-FFF2-40B4-BE49-F238E27FC236}">
                  <a16:creationId xmlns:a16="http://schemas.microsoft.com/office/drawing/2014/main" id="{7D2A7BA0-A161-47F9-BDBF-0BFEF59B7FE5}"/>
                </a:ext>
              </a:extLst>
            </p:cNvPr>
            <p:cNvSpPr/>
            <p:nvPr/>
          </p:nvSpPr>
          <p:spPr>
            <a:xfrm>
              <a:off x="596558" y="1313765"/>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505 - Έλλειψη">
              <a:extLst>
                <a:ext uri="{FF2B5EF4-FFF2-40B4-BE49-F238E27FC236}">
                  <a16:creationId xmlns:a16="http://schemas.microsoft.com/office/drawing/2014/main" id="{1587594F-3826-4840-AE85-0608E085C7BD}"/>
                </a:ext>
              </a:extLst>
            </p:cNvPr>
            <p:cNvSpPr/>
            <p:nvPr/>
          </p:nvSpPr>
          <p:spPr>
            <a:xfrm>
              <a:off x="926595" y="144878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506 - Έλλειψη">
              <a:extLst>
                <a:ext uri="{FF2B5EF4-FFF2-40B4-BE49-F238E27FC236}">
                  <a16:creationId xmlns:a16="http://schemas.microsoft.com/office/drawing/2014/main" id="{1FAFCCBC-CBC6-40F6-957A-57C29516B312}"/>
                </a:ext>
              </a:extLst>
            </p:cNvPr>
            <p:cNvSpPr/>
            <p:nvPr/>
          </p:nvSpPr>
          <p:spPr>
            <a:xfrm>
              <a:off x="431540" y="162880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507 - Έλλειψη">
              <a:extLst>
                <a:ext uri="{FF2B5EF4-FFF2-40B4-BE49-F238E27FC236}">
                  <a16:creationId xmlns:a16="http://schemas.microsoft.com/office/drawing/2014/main" id="{1964F8EE-7187-4D40-AB17-45F12A40B195}"/>
                </a:ext>
              </a:extLst>
            </p:cNvPr>
            <p:cNvSpPr/>
            <p:nvPr/>
          </p:nvSpPr>
          <p:spPr>
            <a:xfrm>
              <a:off x="746575" y="162880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508 - Έλλειψη">
              <a:extLst>
                <a:ext uri="{FF2B5EF4-FFF2-40B4-BE49-F238E27FC236}">
                  <a16:creationId xmlns:a16="http://schemas.microsoft.com/office/drawing/2014/main" id="{F711E62B-BD01-4BA9-81E9-738AC9103EF1}"/>
                </a:ext>
              </a:extLst>
            </p:cNvPr>
            <p:cNvSpPr/>
            <p:nvPr/>
          </p:nvSpPr>
          <p:spPr>
            <a:xfrm>
              <a:off x="1061610" y="162880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27" name="509 - Ευθεία γραμμή σύνδεσης">
              <a:extLst>
                <a:ext uri="{FF2B5EF4-FFF2-40B4-BE49-F238E27FC236}">
                  <a16:creationId xmlns:a16="http://schemas.microsoft.com/office/drawing/2014/main" id="{57A81BBA-9582-4D44-A09E-4197D1C6601B}"/>
                </a:ext>
              </a:extLst>
            </p:cNvPr>
            <p:cNvCxnSpPr>
              <a:cxnSpLocks/>
              <a:endCxn id="22" idx="3"/>
            </p:cNvCxnSpPr>
            <p:nvPr/>
          </p:nvCxnSpPr>
          <p:spPr>
            <a:xfrm flipV="1">
              <a:off x="416537" y="1429008"/>
              <a:ext cx="199794" cy="8728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28" name="510 - Ευθεία γραμμή σύνδεσης">
              <a:extLst>
                <a:ext uri="{FF2B5EF4-FFF2-40B4-BE49-F238E27FC236}">
                  <a16:creationId xmlns:a16="http://schemas.microsoft.com/office/drawing/2014/main" id="{61E0E8C1-EC30-4146-A74F-DF1187F4473F}"/>
                </a:ext>
              </a:extLst>
            </p:cNvPr>
            <p:cNvCxnSpPr/>
            <p:nvPr/>
          </p:nvCxnSpPr>
          <p:spPr>
            <a:xfrm>
              <a:off x="686568" y="1429008"/>
              <a:ext cx="87280" cy="199792"/>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29" name="511 - Ευθεία γραμμή σύνδεσης">
              <a:extLst>
                <a:ext uri="{FF2B5EF4-FFF2-40B4-BE49-F238E27FC236}">
                  <a16:creationId xmlns:a16="http://schemas.microsoft.com/office/drawing/2014/main" id="{182A6F0E-C3B1-49BC-BC57-80C391CA0348}"/>
                </a:ext>
              </a:extLst>
            </p:cNvPr>
            <p:cNvCxnSpPr/>
            <p:nvPr/>
          </p:nvCxnSpPr>
          <p:spPr>
            <a:xfrm flipV="1">
              <a:off x="551553" y="1516288"/>
              <a:ext cx="360040" cy="18002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30" name="512 - Ευθεία γραμμή σύνδεσης">
              <a:extLst>
                <a:ext uri="{FF2B5EF4-FFF2-40B4-BE49-F238E27FC236}">
                  <a16:creationId xmlns:a16="http://schemas.microsoft.com/office/drawing/2014/main" id="{0EE5026B-6650-41EB-B9D9-E4EFF9152029}"/>
                </a:ext>
              </a:extLst>
            </p:cNvPr>
            <p:cNvCxnSpPr>
              <a:cxnSpLocks/>
              <a:stCxn id="22" idx="6"/>
            </p:cNvCxnSpPr>
            <p:nvPr/>
          </p:nvCxnSpPr>
          <p:spPr>
            <a:xfrm>
              <a:off x="731573" y="1381273"/>
              <a:ext cx="199793" cy="87279"/>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31" name="513 - Ευθεία γραμμή σύνδεσης">
              <a:extLst>
                <a:ext uri="{FF2B5EF4-FFF2-40B4-BE49-F238E27FC236}">
                  <a16:creationId xmlns:a16="http://schemas.microsoft.com/office/drawing/2014/main" id="{0D671630-A625-4335-91B1-1970DBB2DBEB}"/>
                </a:ext>
              </a:extLst>
            </p:cNvPr>
            <p:cNvCxnSpPr/>
            <p:nvPr/>
          </p:nvCxnSpPr>
          <p:spPr>
            <a:xfrm>
              <a:off x="866588" y="1696308"/>
              <a:ext cx="180020" cy="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32" name="514 - Ευθεία γραμμή σύνδεσης">
              <a:extLst>
                <a:ext uri="{FF2B5EF4-FFF2-40B4-BE49-F238E27FC236}">
                  <a16:creationId xmlns:a16="http://schemas.microsoft.com/office/drawing/2014/main" id="{A175D354-9942-4533-A519-2998102CA257}"/>
                </a:ext>
              </a:extLst>
            </p:cNvPr>
            <p:cNvCxnSpPr/>
            <p:nvPr/>
          </p:nvCxnSpPr>
          <p:spPr>
            <a:xfrm>
              <a:off x="1026835" y="1564023"/>
              <a:ext cx="39546" cy="84549"/>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33" name="515 - Ευθεία γραμμή σύνδεσης">
              <a:extLst>
                <a:ext uri="{FF2B5EF4-FFF2-40B4-BE49-F238E27FC236}">
                  <a16:creationId xmlns:a16="http://schemas.microsoft.com/office/drawing/2014/main" id="{90DDFF51-8DDC-4B3A-9E01-E4C5083C2A7B}"/>
                </a:ext>
              </a:extLst>
            </p:cNvPr>
            <p:cNvCxnSpPr>
              <a:cxnSpLocks/>
              <a:stCxn id="23" idx="3"/>
              <a:endCxn id="25" idx="7"/>
            </p:cNvCxnSpPr>
            <p:nvPr/>
          </p:nvCxnSpPr>
          <p:spPr>
            <a:xfrm flipH="1">
              <a:off x="861817" y="1564023"/>
              <a:ext cx="84551" cy="84549"/>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34" name="516 - Ευθεία γραμμή σύνδεσης">
              <a:extLst>
                <a:ext uri="{FF2B5EF4-FFF2-40B4-BE49-F238E27FC236}">
                  <a16:creationId xmlns:a16="http://schemas.microsoft.com/office/drawing/2014/main" id="{0764F065-6AF1-476A-9F31-A6B80B223DA6}"/>
                </a:ext>
              </a:extLst>
            </p:cNvPr>
            <p:cNvCxnSpPr/>
            <p:nvPr/>
          </p:nvCxnSpPr>
          <p:spPr>
            <a:xfrm flipH="1" flipV="1">
              <a:off x="416537" y="1516288"/>
              <a:ext cx="315036" cy="18002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35" name="517 - Ευθεία γραμμή σύνδεσης">
              <a:extLst>
                <a:ext uri="{FF2B5EF4-FFF2-40B4-BE49-F238E27FC236}">
                  <a16:creationId xmlns:a16="http://schemas.microsoft.com/office/drawing/2014/main" id="{2F002E7D-A359-42AE-97CD-271942FF8C38}"/>
                </a:ext>
              </a:extLst>
            </p:cNvPr>
            <p:cNvCxnSpPr/>
            <p:nvPr/>
          </p:nvCxnSpPr>
          <p:spPr>
            <a:xfrm flipV="1">
              <a:off x="531780" y="1448780"/>
              <a:ext cx="109783" cy="199792"/>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grpSp>
      <p:grpSp>
        <p:nvGrpSpPr>
          <p:cNvPr id="36" name="119 - Ομάδα">
            <a:extLst>
              <a:ext uri="{FF2B5EF4-FFF2-40B4-BE49-F238E27FC236}">
                <a16:creationId xmlns:a16="http://schemas.microsoft.com/office/drawing/2014/main" id="{3440927D-931A-48D6-9B89-388D905222C8}"/>
              </a:ext>
            </a:extLst>
          </p:cNvPr>
          <p:cNvGrpSpPr/>
          <p:nvPr/>
        </p:nvGrpSpPr>
        <p:grpSpPr>
          <a:xfrm>
            <a:off x="6646420" y="5143425"/>
            <a:ext cx="1170130" cy="720080"/>
            <a:chOff x="296524" y="1313765"/>
            <a:chExt cx="900101" cy="450050"/>
          </a:xfrm>
        </p:grpSpPr>
        <p:sp>
          <p:nvSpPr>
            <p:cNvPr id="37" name="519 - Έλλειψη">
              <a:extLst>
                <a:ext uri="{FF2B5EF4-FFF2-40B4-BE49-F238E27FC236}">
                  <a16:creationId xmlns:a16="http://schemas.microsoft.com/office/drawing/2014/main" id="{90C8C986-E216-4C47-A8D4-DB2009A32641}"/>
                </a:ext>
              </a:extLst>
            </p:cNvPr>
            <p:cNvSpPr/>
            <p:nvPr/>
          </p:nvSpPr>
          <p:spPr>
            <a:xfrm>
              <a:off x="296524" y="144878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520 - Έλλειψη">
              <a:extLst>
                <a:ext uri="{FF2B5EF4-FFF2-40B4-BE49-F238E27FC236}">
                  <a16:creationId xmlns:a16="http://schemas.microsoft.com/office/drawing/2014/main" id="{A29C18F3-83B1-4682-B2FA-434FCA0C111E}"/>
                </a:ext>
              </a:extLst>
            </p:cNvPr>
            <p:cNvSpPr/>
            <p:nvPr/>
          </p:nvSpPr>
          <p:spPr>
            <a:xfrm>
              <a:off x="596558" y="1313765"/>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9" name="521 - Έλλειψη">
              <a:extLst>
                <a:ext uri="{FF2B5EF4-FFF2-40B4-BE49-F238E27FC236}">
                  <a16:creationId xmlns:a16="http://schemas.microsoft.com/office/drawing/2014/main" id="{978E2CC9-B741-4F2B-AA20-8AB9DBE13010}"/>
                </a:ext>
              </a:extLst>
            </p:cNvPr>
            <p:cNvSpPr/>
            <p:nvPr/>
          </p:nvSpPr>
          <p:spPr>
            <a:xfrm>
              <a:off x="926595" y="144878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522 - Έλλειψη">
              <a:extLst>
                <a:ext uri="{FF2B5EF4-FFF2-40B4-BE49-F238E27FC236}">
                  <a16:creationId xmlns:a16="http://schemas.microsoft.com/office/drawing/2014/main" id="{3D1BCAA8-2A09-4EF3-A04F-49DE1459C3C6}"/>
                </a:ext>
              </a:extLst>
            </p:cNvPr>
            <p:cNvSpPr/>
            <p:nvPr/>
          </p:nvSpPr>
          <p:spPr>
            <a:xfrm>
              <a:off x="431540" y="162880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1" name="523 - Έλλειψη">
              <a:extLst>
                <a:ext uri="{FF2B5EF4-FFF2-40B4-BE49-F238E27FC236}">
                  <a16:creationId xmlns:a16="http://schemas.microsoft.com/office/drawing/2014/main" id="{54DF5791-A1C9-48AF-AA4D-F996521E3D33}"/>
                </a:ext>
              </a:extLst>
            </p:cNvPr>
            <p:cNvSpPr/>
            <p:nvPr/>
          </p:nvSpPr>
          <p:spPr>
            <a:xfrm>
              <a:off x="746575" y="162880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2" name="524 - Έλλειψη">
              <a:extLst>
                <a:ext uri="{FF2B5EF4-FFF2-40B4-BE49-F238E27FC236}">
                  <a16:creationId xmlns:a16="http://schemas.microsoft.com/office/drawing/2014/main" id="{1AB8F916-0D79-4E08-AFBC-B31DFB11338B}"/>
                </a:ext>
              </a:extLst>
            </p:cNvPr>
            <p:cNvSpPr/>
            <p:nvPr/>
          </p:nvSpPr>
          <p:spPr>
            <a:xfrm>
              <a:off x="1061610" y="1628800"/>
              <a:ext cx="135015" cy="135015"/>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43" name="525 - Ευθεία γραμμή σύνδεσης">
              <a:extLst>
                <a:ext uri="{FF2B5EF4-FFF2-40B4-BE49-F238E27FC236}">
                  <a16:creationId xmlns:a16="http://schemas.microsoft.com/office/drawing/2014/main" id="{7256B3FF-CBD4-4E1F-9489-F220DFCC7BB9}"/>
                </a:ext>
              </a:extLst>
            </p:cNvPr>
            <p:cNvCxnSpPr>
              <a:cxnSpLocks/>
              <a:endCxn id="38" idx="3"/>
            </p:cNvCxnSpPr>
            <p:nvPr/>
          </p:nvCxnSpPr>
          <p:spPr>
            <a:xfrm flipV="1">
              <a:off x="416537" y="1429008"/>
              <a:ext cx="199794" cy="8728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44" name="526 - Ευθεία γραμμή σύνδεσης">
              <a:extLst>
                <a:ext uri="{FF2B5EF4-FFF2-40B4-BE49-F238E27FC236}">
                  <a16:creationId xmlns:a16="http://schemas.microsoft.com/office/drawing/2014/main" id="{FE7FABC2-9358-4760-AC85-688DA970C8CB}"/>
                </a:ext>
              </a:extLst>
            </p:cNvPr>
            <p:cNvCxnSpPr/>
            <p:nvPr/>
          </p:nvCxnSpPr>
          <p:spPr>
            <a:xfrm>
              <a:off x="686568" y="1429008"/>
              <a:ext cx="87280" cy="199792"/>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45" name="527 - Ευθεία γραμμή σύνδεσης">
              <a:extLst>
                <a:ext uri="{FF2B5EF4-FFF2-40B4-BE49-F238E27FC236}">
                  <a16:creationId xmlns:a16="http://schemas.microsoft.com/office/drawing/2014/main" id="{41068F23-ADE1-4E5F-99F0-32A244C75AA7}"/>
                </a:ext>
              </a:extLst>
            </p:cNvPr>
            <p:cNvCxnSpPr/>
            <p:nvPr/>
          </p:nvCxnSpPr>
          <p:spPr>
            <a:xfrm flipV="1">
              <a:off x="551553" y="1516288"/>
              <a:ext cx="360040" cy="18002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46" name="528 - Ευθεία γραμμή σύνδεσης">
              <a:extLst>
                <a:ext uri="{FF2B5EF4-FFF2-40B4-BE49-F238E27FC236}">
                  <a16:creationId xmlns:a16="http://schemas.microsoft.com/office/drawing/2014/main" id="{73CB3C46-D0EC-482B-B7C5-79F6FCF272FA}"/>
                </a:ext>
              </a:extLst>
            </p:cNvPr>
            <p:cNvCxnSpPr>
              <a:cxnSpLocks/>
              <a:stCxn id="38" idx="6"/>
            </p:cNvCxnSpPr>
            <p:nvPr/>
          </p:nvCxnSpPr>
          <p:spPr>
            <a:xfrm>
              <a:off x="731573" y="1381273"/>
              <a:ext cx="199793" cy="87279"/>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47" name="529 - Ευθεία γραμμή σύνδεσης">
              <a:extLst>
                <a:ext uri="{FF2B5EF4-FFF2-40B4-BE49-F238E27FC236}">
                  <a16:creationId xmlns:a16="http://schemas.microsoft.com/office/drawing/2014/main" id="{D576322A-D3D3-496E-8E49-2E942346EB6F}"/>
                </a:ext>
              </a:extLst>
            </p:cNvPr>
            <p:cNvCxnSpPr/>
            <p:nvPr/>
          </p:nvCxnSpPr>
          <p:spPr>
            <a:xfrm>
              <a:off x="866588" y="1696308"/>
              <a:ext cx="180020" cy="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48" name="530 - Ευθεία γραμμή σύνδεσης">
              <a:extLst>
                <a:ext uri="{FF2B5EF4-FFF2-40B4-BE49-F238E27FC236}">
                  <a16:creationId xmlns:a16="http://schemas.microsoft.com/office/drawing/2014/main" id="{EFE7E2C2-361B-435E-A211-09DF6D03842E}"/>
                </a:ext>
              </a:extLst>
            </p:cNvPr>
            <p:cNvCxnSpPr/>
            <p:nvPr/>
          </p:nvCxnSpPr>
          <p:spPr>
            <a:xfrm>
              <a:off x="1026835" y="1564023"/>
              <a:ext cx="39546" cy="84549"/>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49" name="531 - Ευθεία γραμμή σύνδεσης">
              <a:extLst>
                <a:ext uri="{FF2B5EF4-FFF2-40B4-BE49-F238E27FC236}">
                  <a16:creationId xmlns:a16="http://schemas.microsoft.com/office/drawing/2014/main" id="{485FC4F9-332A-4793-B954-DDC3A4A577ED}"/>
                </a:ext>
              </a:extLst>
            </p:cNvPr>
            <p:cNvCxnSpPr>
              <a:cxnSpLocks/>
              <a:stCxn id="39" idx="3"/>
              <a:endCxn id="41" idx="7"/>
            </p:cNvCxnSpPr>
            <p:nvPr/>
          </p:nvCxnSpPr>
          <p:spPr>
            <a:xfrm flipH="1">
              <a:off x="861817" y="1564023"/>
              <a:ext cx="84551" cy="84549"/>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50" name="532 - Ευθεία γραμμή σύνδεσης">
              <a:extLst>
                <a:ext uri="{FF2B5EF4-FFF2-40B4-BE49-F238E27FC236}">
                  <a16:creationId xmlns:a16="http://schemas.microsoft.com/office/drawing/2014/main" id="{CC2996CD-EC28-4975-B114-531DAEDC1158}"/>
                </a:ext>
              </a:extLst>
            </p:cNvPr>
            <p:cNvCxnSpPr/>
            <p:nvPr/>
          </p:nvCxnSpPr>
          <p:spPr>
            <a:xfrm flipH="1" flipV="1">
              <a:off x="416537" y="1516288"/>
              <a:ext cx="315036" cy="180020"/>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cxnSp>
          <p:nvCxnSpPr>
            <p:cNvPr id="51" name="533 - Ευθεία γραμμή σύνδεσης">
              <a:extLst>
                <a:ext uri="{FF2B5EF4-FFF2-40B4-BE49-F238E27FC236}">
                  <a16:creationId xmlns:a16="http://schemas.microsoft.com/office/drawing/2014/main" id="{B11FF7DE-EB8A-4D09-AD16-577E80C11359}"/>
                </a:ext>
              </a:extLst>
            </p:cNvPr>
            <p:cNvCxnSpPr/>
            <p:nvPr/>
          </p:nvCxnSpPr>
          <p:spPr>
            <a:xfrm flipV="1">
              <a:off x="531780" y="1448780"/>
              <a:ext cx="109783" cy="199792"/>
            </a:xfrm>
            <a:prstGeom prst="lin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cxnSp>
      </p:grpSp>
      <p:sp>
        <p:nvSpPr>
          <p:cNvPr id="52" name="534 - TextBox">
            <a:extLst>
              <a:ext uri="{FF2B5EF4-FFF2-40B4-BE49-F238E27FC236}">
                <a16:creationId xmlns:a16="http://schemas.microsoft.com/office/drawing/2014/main" id="{8EB56CE2-073F-4FD3-BDFA-1806D7792903}"/>
              </a:ext>
            </a:extLst>
          </p:cNvPr>
          <p:cNvSpPr txBox="1"/>
          <p:nvPr/>
        </p:nvSpPr>
        <p:spPr>
          <a:xfrm>
            <a:off x="5177158" y="5066302"/>
            <a:ext cx="171019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Ethereum and/or Quorum</a:t>
            </a:r>
          </a:p>
        </p:txBody>
      </p:sp>
      <p:cxnSp>
        <p:nvCxnSpPr>
          <p:cNvPr id="53" name="536 - Ευθεία γραμμή σύνδεσης">
            <a:extLst>
              <a:ext uri="{FF2B5EF4-FFF2-40B4-BE49-F238E27FC236}">
                <a16:creationId xmlns:a16="http://schemas.microsoft.com/office/drawing/2014/main" id="{CE7AEE15-B06A-43E7-B38F-11460BF589FC}"/>
              </a:ext>
            </a:extLst>
          </p:cNvPr>
          <p:cNvCxnSpPr>
            <a:cxnSpLocks/>
          </p:cNvCxnSpPr>
          <p:nvPr/>
        </p:nvCxnSpPr>
        <p:spPr>
          <a:xfrm flipV="1">
            <a:off x="5073984" y="4577533"/>
            <a:ext cx="0" cy="612000"/>
          </a:xfrm>
          <a:prstGeom prst="line">
            <a:avLst/>
          </a:prstGeom>
          <a:noFill/>
          <a:ln w="9525" cap="flat" cmpd="sng" algn="ctr">
            <a:solidFill>
              <a:srgbClr val="9BBB59">
                <a:shade val="95000"/>
                <a:satMod val="105000"/>
              </a:srgbClr>
            </a:solidFill>
            <a:prstDash val="solid"/>
            <a:headEnd type="triangle" w="lg" len="med"/>
            <a:tailEnd type="triangle" w="lg" len="med"/>
          </a:ln>
          <a:effectLst/>
        </p:spPr>
      </p:cxnSp>
      <p:cxnSp>
        <p:nvCxnSpPr>
          <p:cNvPr id="54" name="537 - Ευθεία γραμμή σύνδεσης">
            <a:extLst>
              <a:ext uri="{FF2B5EF4-FFF2-40B4-BE49-F238E27FC236}">
                <a16:creationId xmlns:a16="http://schemas.microsoft.com/office/drawing/2014/main" id="{B076C230-D15C-4CBB-96CD-54859C0CFAFE}"/>
              </a:ext>
            </a:extLst>
          </p:cNvPr>
          <p:cNvCxnSpPr>
            <a:cxnSpLocks/>
          </p:cNvCxnSpPr>
          <p:nvPr/>
        </p:nvCxnSpPr>
        <p:spPr>
          <a:xfrm flipV="1">
            <a:off x="7120210" y="4590941"/>
            <a:ext cx="0" cy="612000"/>
          </a:xfrm>
          <a:prstGeom prst="line">
            <a:avLst/>
          </a:prstGeom>
          <a:noFill/>
          <a:ln w="9525" cap="flat" cmpd="sng" algn="ctr">
            <a:solidFill>
              <a:srgbClr val="9BBB59">
                <a:shade val="95000"/>
                <a:satMod val="105000"/>
              </a:srgbClr>
            </a:solidFill>
            <a:prstDash val="solid"/>
            <a:headEnd type="triangle" w="lg" len="med"/>
            <a:tailEnd type="triangle" w="lg" len="med"/>
          </a:ln>
          <a:effectLst/>
        </p:spPr>
      </p:cxnSp>
      <p:pic>
        <p:nvPicPr>
          <p:cNvPr id="55" name="Picture 2" descr="Image result for Secure cloud">
            <a:extLst>
              <a:ext uri="{FF2B5EF4-FFF2-40B4-BE49-F238E27FC236}">
                <a16:creationId xmlns:a16="http://schemas.microsoft.com/office/drawing/2014/main" id="{ACC7EA0E-EB3E-4906-8843-7ABD66547A14}"/>
              </a:ext>
            </a:extLst>
          </p:cNvPr>
          <p:cNvPicPr>
            <a:picLocks noChangeAspect="1" noChangeArrowheads="1"/>
          </p:cNvPicPr>
          <p:nvPr/>
        </p:nvPicPr>
        <p:blipFill>
          <a:blip r:embed="rId2" cstate="print"/>
          <a:srcRect/>
          <a:stretch>
            <a:fillRect/>
          </a:stretch>
        </p:blipFill>
        <p:spPr bwMode="auto">
          <a:xfrm>
            <a:off x="654596" y="5033174"/>
            <a:ext cx="1042309" cy="780726"/>
          </a:xfrm>
          <a:prstGeom prst="rect">
            <a:avLst/>
          </a:prstGeom>
          <a:noFill/>
        </p:spPr>
      </p:pic>
      <p:cxnSp>
        <p:nvCxnSpPr>
          <p:cNvPr id="56" name="540 - Ευθεία γραμμή σύνδεσης">
            <a:extLst>
              <a:ext uri="{FF2B5EF4-FFF2-40B4-BE49-F238E27FC236}">
                <a16:creationId xmlns:a16="http://schemas.microsoft.com/office/drawing/2014/main" id="{9F3C9759-39A7-44FD-B2D0-61B794D24F69}"/>
              </a:ext>
            </a:extLst>
          </p:cNvPr>
          <p:cNvCxnSpPr>
            <a:cxnSpLocks/>
          </p:cNvCxnSpPr>
          <p:nvPr/>
        </p:nvCxnSpPr>
        <p:spPr>
          <a:xfrm flipH="1" flipV="1">
            <a:off x="1310390" y="4663657"/>
            <a:ext cx="0" cy="1044000"/>
          </a:xfrm>
          <a:prstGeom prst="line">
            <a:avLst/>
          </a:prstGeom>
          <a:noFill/>
          <a:ln w="9525" cap="flat" cmpd="sng" algn="ctr">
            <a:solidFill>
              <a:srgbClr val="9BBB59">
                <a:shade val="95000"/>
                <a:satMod val="105000"/>
              </a:srgbClr>
            </a:solidFill>
            <a:prstDash val="solid"/>
            <a:headEnd type="triangle" w="lg" len="med"/>
            <a:tailEnd type="triangle" w="lg" len="med"/>
          </a:ln>
          <a:effectLst/>
        </p:spPr>
      </p:cxnSp>
      <p:sp>
        <p:nvSpPr>
          <p:cNvPr id="57" name="538 - TextBox">
            <a:extLst>
              <a:ext uri="{FF2B5EF4-FFF2-40B4-BE49-F238E27FC236}">
                <a16:creationId xmlns:a16="http://schemas.microsoft.com/office/drawing/2014/main" id="{D49D7FED-BC47-42CB-A193-408C361023EE}"/>
              </a:ext>
            </a:extLst>
          </p:cNvPr>
          <p:cNvSpPr txBox="1"/>
          <p:nvPr/>
        </p:nvSpPr>
        <p:spPr>
          <a:xfrm>
            <a:off x="284715" y="5578084"/>
            <a:ext cx="171019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Secure Cloud</a:t>
            </a:r>
            <a:endParaRPr kumimoji="0" lang="el-GR" sz="1400" b="1" i="0" u="none" strike="noStrike" kern="0" cap="none" spc="0" normalizeH="0" baseline="0" noProof="0" dirty="0">
              <a:ln>
                <a:noFill/>
              </a:ln>
              <a:solidFill>
                <a:sysClr val="windowText" lastClr="000000"/>
              </a:solidFill>
              <a:effectLst/>
              <a:uLnTx/>
              <a:uFillTx/>
            </a:endParaRPr>
          </a:p>
        </p:txBody>
      </p:sp>
      <p:sp>
        <p:nvSpPr>
          <p:cNvPr id="58" name="500 - Ορθογώνιο">
            <a:extLst>
              <a:ext uri="{FF2B5EF4-FFF2-40B4-BE49-F238E27FC236}">
                <a16:creationId xmlns:a16="http://schemas.microsoft.com/office/drawing/2014/main" id="{A0BE86C2-B84B-4562-87E6-DB71B170F675}"/>
              </a:ext>
            </a:extLst>
          </p:cNvPr>
          <p:cNvSpPr/>
          <p:nvPr/>
        </p:nvSpPr>
        <p:spPr>
          <a:xfrm>
            <a:off x="1650123" y="5028107"/>
            <a:ext cx="2701539"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rPr>
              <a:t>Cloud based storage of threat, patterns, countermeasures &amp; persona</a:t>
            </a:r>
            <a:r>
              <a:rPr kumimoji="0" lang="en-US" sz="1400" b="0" i="0" u="none" strike="noStrike" kern="0" cap="none" spc="0" normalizeH="0" baseline="0" noProof="0" dirty="0">
                <a:ln>
                  <a:noFill/>
                </a:ln>
                <a:solidFill>
                  <a:sysClr val="windowText" lastClr="000000"/>
                </a:solidFill>
                <a:effectLst/>
                <a:uLnTx/>
                <a:uFillTx/>
              </a:rPr>
              <a:t>l data</a:t>
            </a:r>
            <a:endParaRPr kumimoji="0" lang="en-GB" sz="1400" b="0" i="0" u="none" strike="noStrike" kern="0" cap="none" spc="0" normalizeH="0" baseline="0" noProof="0" dirty="0">
              <a:ln>
                <a:noFill/>
              </a:ln>
              <a:solidFill>
                <a:sysClr val="windowText" lastClr="000000"/>
              </a:solidFill>
              <a:effectLst/>
              <a:uLnTx/>
              <a:uFillTx/>
            </a:endParaRPr>
          </a:p>
        </p:txBody>
      </p:sp>
      <p:sp>
        <p:nvSpPr>
          <p:cNvPr id="59" name="Arrow: Up 58">
            <a:extLst>
              <a:ext uri="{FF2B5EF4-FFF2-40B4-BE49-F238E27FC236}">
                <a16:creationId xmlns:a16="http://schemas.microsoft.com/office/drawing/2014/main" id="{9095941F-7E40-40C8-8E76-A1A39ED193DF}"/>
              </a:ext>
            </a:extLst>
          </p:cNvPr>
          <p:cNvSpPr/>
          <p:nvPr/>
        </p:nvSpPr>
        <p:spPr>
          <a:xfrm>
            <a:off x="5039821" y="3697129"/>
            <a:ext cx="287079" cy="467833"/>
          </a:xfrm>
          <a:prstGeom prst="upArrow">
            <a:avLst/>
          </a:prstGeom>
          <a:solidFill>
            <a:schemeClr val="accent2"/>
          </a:solid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Up 59">
            <a:extLst>
              <a:ext uri="{FF2B5EF4-FFF2-40B4-BE49-F238E27FC236}">
                <a16:creationId xmlns:a16="http://schemas.microsoft.com/office/drawing/2014/main" id="{CAC8D43B-1E87-4589-9ED8-BFF0D4344632}"/>
              </a:ext>
            </a:extLst>
          </p:cNvPr>
          <p:cNvSpPr/>
          <p:nvPr/>
        </p:nvSpPr>
        <p:spPr>
          <a:xfrm flipV="1">
            <a:off x="7744035" y="3690041"/>
            <a:ext cx="287079" cy="467833"/>
          </a:xfrm>
          <a:prstGeom prst="up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Up 60">
            <a:extLst>
              <a:ext uri="{FF2B5EF4-FFF2-40B4-BE49-F238E27FC236}">
                <a16:creationId xmlns:a16="http://schemas.microsoft.com/office/drawing/2014/main" id="{6E4400D0-56D5-41A3-978A-C2CDB368CC26}"/>
              </a:ext>
            </a:extLst>
          </p:cNvPr>
          <p:cNvSpPr/>
          <p:nvPr/>
        </p:nvSpPr>
        <p:spPr>
          <a:xfrm flipV="1">
            <a:off x="1708286" y="3704218"/>
            <a:ext cx="287079" cy="467833"/>
          </a:xfrm>
          <a:prstGeom prst="upArrow">
            <a:avLst/>
          </a:prstGeom>
          <a:solidFill>
            <a:srgbClr val="FBF5FB"/>
          </a:solidFill>
          <a:ln w="25400" cap="flat" cmpd="sng" algn="ctr">
            <a:solidFill>
              <a:srgbClr val="8064A2"/>
            </a:solidFill>
            <a:prstDash val="solid"/>
          </a:ln>
          <a:effectLst/>
        </p:spPr>
        <p:txBody>
          <a:bodyPr rtlCol="0" anchor="ctr"/>
          <a:lstStyle/>
          <a:p>
            <a:pPr algn="ctr"/>
            <a:endParaRPr lang="en-GB" kern="0">
              <a:solidFill>
                <a:sysClr val="windowText" lastClr="000000"/>
              </a:solidFill>
              <a:latin typeface="Calibri"/>
            </a:endParaRPr>
          </a:p>
        </p:txBody>
      </p:sp>
      <p:sp>
        <p:nvSpPr>
          <p:cNvPr id="62" name="374 - TextBox">
            <a:extLst>
              <a:ext uri="{FF2B5EF4-FFF2-40B4-BE49-F238E27FC236}">
                <a16:creationId xmlns:a16="http://schemas.microsoft.com/office/drawing/2014/main" id="{2039E366-83B7-4340-8E62-EDCD51FEE869}"/>
              </a:ext>
            </a:extLst>
          </p:cNvPr>
          <p:cNvSpPr txBox="1"/>
          <p:nvPr/>
        </p:nvSpPr>
        <p:spPr>
          <a:xfrm>
            <a:off x="2199187" y="3692013"/>
            <a:ext cx="147257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Countermeasures</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ysClr val="windowText" lastClr="000000"/>
                </a:solidFill>
              </a:rPr>
              <a:t>implementation</a:t>
            </a:r>
            <a:endParaRPr kumimoji="0" lang="en-US" sz="1400" b="0" i="0" u="none" strike="noStrike" kern="0" cap="none" spc="0" normalizeH="0" baseline="0" noProof="0" dirty="0">
              <a:ln>
                <a:noFill/>
              </a:ln>
              <a:solidFill>
                <a:sysClr val="windowText" lastClr="000000"/>
              </a:solidFill>
              <a:effectLst/>
              <a:uLnTx/>
              <a:uFillTx/>
            </a:endParaRPr>
          </a:p>
        </p:txBody>
      </p:sp>
      <p:sp>
        <p:nvSpPr>
          <p:cNvPr id="63" name="374 - TextBox">
            <a:extLst>
              <a:ext uri="{FF2B5EF4-FFF2-40B4-BE49-F238E27FC236}">
                <a16:creationId xmlns:a16="http://schemas.microsoft.com/office/drawing/2014/main" id="{78EE410C-5CB0-4EC1-9ADE-9AAD7E821FDA}"/>
              </a:ext>
            </a:extLst>
          </p:cNvPr>
          <p:cNvSpPr txBox="1"/>
          <p:nvPr/>
        </p:nvSpPr>
        <p:spPr>
          <a:xfrm>
            <a:off x="8008109" y="3642395"/>
            <a:ext cx="147257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GDPR compliance</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ysClr val="windowText" lastClr="000000"/>
                </a:solidFill>
              </a:rPr>
              <a:t>implementation</a:t>
            </a:r>
            <a:endParaRPr kumimoji="0" lang="en-US" sz="1400" b="0" i="0" u="none" strike="noStrike" kern="0" cap="none" spc="0" normalizeH="0" baseline="0" noProof="0" dirty="0">
              <a:ln>
                <a:noFill/>
              </a:ln>
              <a:solidFill>
                <a:sysClr val="windowText" lastClr="000000"/>
              </a:solidFill>
              <a:effectLst/>
              <a:uLnTx/>
              <a:uFillTx/>
            </a:endParaRPr>
          </a:p>
        </p:txBody>
      </p:sp>
      <p:sp>
        <p:nvSpPr>
          <p:cNvPr id="64" name="4 - Στρογγυλεμένο ορθογώνιο">
            <a:extLst>
              <a:ext uri="{FF2B5EF4-FFF2-40B4-BE49-F238E27FC236}">
                <a16:creationId xmlns:a16="http://schemas.microsoft.com/office/drawing/2014/main" id="{17D87522-1E8C-462C-B1E3-A5504394A050}"/>
              </a:ext>
            </a:extLst>
          </p:cNvPr>
          <p:cNvSpPr/>
          <p:nvPr/>
        </p:nvSpPr>
        <p:spPr>
          <a:xfrm>
            <a:off x="638978" y="1783264"/>
            <a:ext cx="2678380" cy="1917314"/>
          </a:xfrm>
          <a:prstGeom prst="roundRect">
            <a:avLst>
              <a:gd name="adj" fmla="val 7277"/>
            </a:avLst>
          </a:prstGeom>
          <a:solidFill>
            <a:srgbClr val="FBF5FB"/>
          </a:solidFill>
          <a:ln w="25400" cap="flat" cmpd="sng" algn="ctr">
            <a:solidFill>
              <a:srgbClr val="8064A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cxnSp>
        <p:nvCxnSpPr>
          <p:cNvPr id="65" name="37 - Ευθύγραμμο βέλος σύνδεσης">
            <a:extLst>
              <a:ext uri="{FF2B5EF4-FFF2-40B4-BE49-F238E27FC236}">
                <a16:creationId xmlns:a16="http://schemas.microsoft.com/office/drawing/2014/main" id="{B3EB4744-63AB-40FE-84CE-AE9C697B649A}"/>
              </a:ext>
            </a:extLst>
          </p:cNvPr>
          <p:cNvCxnSpPr>
            <a:cxnSpLocks/>
          </p:cNvCxnSpPr>
          <p:nvPr/>
        </p:nvCxnSpPr>
        <p:spPr>
          <a:xfrm>
            <a:off x="1865399" y="2647865"/>
            <a:ext cx="0" cy="414075"/>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66" name="5 - Στρογγυλεμένο ορθογώνιο">
            <a:extLst>
              <a:ext uri="{FF2B5EF4-FFF2-40B4-BE49-F238E27FC236}">
                <a16:creationId xmlns:a16="http://schemas.microsoft.com/office/drawing/2014/main" id="{6DB84F68-A068-441B-A362-1436C113CD2E}"/>
              </a:ext>
            </a:extLst>
          </p:cNvPr>
          <p:cNvSpPr/>
          <p:nvPr/>
        </p:nvSpPr>
        <p:spPr>
          <a:xfrm>
            <a:off x="3611509" y="1783264"/>
            <a:ext cx="2967369" cy="1940574"/>
          </a:xfrm>
          <a:prstGeom prst="roundRect">
            <a:avLst>
              <a:gd name="adj" fmla="val 7033"/>
            </a:avLst>
          </a:prstGeom>
          <a:solidFill>
            <a:srgbClr val="FCF5F4"/>
          </a:solidFill>
          <a:ln w="25400" cap="flat" cmpd="sng" algn="ctr">
            <a:solidFill>
              <a:srgbClr val="F7964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7" name="6 - Ορθογώνιο">
            <a:extLst>
              <a:ext uri="{FF2B5EF4-FFF2-40B4-BE49-F238E27FC236}">
                <a16:creationId xmlns:a16="http://schemas.microsoft.com/office/drawing/2014/main" id="{AA6E226E-B1C8-4962-BD87-89F5AF5D5C23}"/>
              </a:ext>
            </a:extLst>
          </p:cNvPr>
          <p:cNvSpPr/>
          <p:nvPr/>
        </p:nvSpPr>
        <p:spPr>
          <a:xfrm>
            <a:off x="3848816" y="2203753"/>
            <a:ext cx="2592000" cy="76829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68" name="20 - Στρογγυλεμένο ορθογώνιο">
            <a:extLst>
              <a:ext uri="{FF2B5EF4-FFF2-40B4-BE49-F238E27FC236}">
                <a16:creationId xmlns:a16="http://schemas.microsoft.com/office/drawing/2014/main" id="{12EFDC13-224D-46CB-9991-D52520608E6A}"/>
              </a:ext>
            </a:extLst>
          </p:cNvPr>
          <p:cNvSpPr/>
          <p:nvPr/>
        </p:nvSpPr>
        <p:spPr>
          <a:xfrm>
            <a:off x="786808" y="3052956"/>
            <a:ext cx="2183773" cy="536224"/>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69" name="21 - TextBox">
            <a:extLst>
              <a:ext uri="{FF2B5EF4-FFF2-40B4-BE49-F238E27FC236}">
                <a16:creationId xmlns:a16="http://schemas.microsoft.com/office/drawing/2014/main" id="{ADDB5B3A-EBFA-429B-8944-84202D2C988E}"/>
              </a:ext>
            </a:extLst>
          </p:cNvPr>
          <p:cNvSpPr txBox="1"/>
          <p:nvPr/>
        </p:nvSpPr>
        <p:spPr>
          <a:xfrm>
            <a:off x="4008278" y="2206169"/>
            <a:ext cx="2380075" cy="27231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Threat detection Co-simulator</a:t>
            </a:r>
            <a:endParaRPr kumimoji="0" lang="en-GB" sz="1400" b="0" i="0" u="none" strike="noStrike" kern="0" cap="none" spc="0" normalizeH="0" baseline="0" noProof="0" dirty="0">
              <a:ln>
                <a:noFill/>
              </a:ln>
              <a:solidFill>
                <a:prstClr val="black"/>
              </a:solidFill>
              <a:effectLst/>
              <a:uLnTx/>
              <a:uFillTx/>
            </a:endParaRPr>
          </a:p>
        </p:txBody>
      </p:sp>
      <p:sp>
        <p:nvSpPr>
          <p:cNvPr id="70" name="22 - Ορθογώνιο">
            <a:extLst>
              <a:ext uri="{FF2B5EF4-FFF2-40B4-BE49-F238E27FC236}">
                <a16:creationId xmlns:a16="http://schemas.microsoft.com/office/drawing/2014/main" id="{3B89E36A-E758-4FF8-8B2D-17F109641882}"/>
              </a:ext>
            </a:extLst>
          </p:cNvPr>
          <p:cNvSpPr/>
          <p:nvPr/>
        </p:nvSpPr>
        <p:spPr>
          <a:xfrm>
            <a:off x="3967064" y="2471343"/>
            <a:ext cx="1253522" cy="438229"/>
          </a:xfrm>
          <a:prstGeom prst="rect">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24 - Ορθογώνιο">
            <a:extLst>
              <a:ext uri="{FF2B5EF4-FFF2-40B4-BE49-F238E27FC236}">
                <a16:creationId xmlns:a16="http://schemas.microsoft.com/office/drawing/2014/main" id="{652ABD0C-E01B-4C9A-B596-D29CA96BFADF}"/>
              </a:ext>
            </a:extLst>
          </p:cNvPr>
          <p:cNvSpPr/>
          <p:nvPr/>
        </p:nvSpPr>
        <p:spPr>
          <a:xfrm>
            <a:off x="5284381" y="2471343"/>
            <a:ext cx="1054192" cy="438229"/>
          </a:xfrm>
          <a:prstGeom prst="rect">
            <a:avLst/>
          </a:prstGeom>
          <a:solidFill>
            <a:sysClr val="window" lastClr="FFFFFF"/>
          </a:solidFill>
          <a:ln w="952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2" name="25 - TextBox">
            <a:extLst>
              <a:ext uri="{FF2B5EF4-FFF2-40B4-BE49-F238E27FC236}">
                <a16:creationId xmlns:a16="http://schemas.microsoft.com/office/drawing/2014/main" id="{F982CC6C-910E-423F-8ADE-35E6F5CCCB36}"/>
              </a:ext>
            </a:extLst>
          </p:cNvPr>
          <p:cNvSpPr txBox="1"/>
          <p:nvPr/>
        </p:nvSpPr>
        <p:spPr>
          <a:xfrm>
            <a:off x="5252483" y="2455290"/>
            <a:ext cx="112963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Stochastic Modelling</a:t>
            </a:r>
          </a:p>
        </p:txBody>
      </p:sp>
      <p:sp>
        <p:nvSpPr>
          <p:cNvPr id="73" name="28 - Στρογγυλεμένο ορθογώνιο">
            <a:extLst>
              <a:ext uri="{FF2B5EF4-FFF2-40B4-BE49-F238E27FC236}">
                <a16:creationId xmlns:a16="http://schemas.microsoft.com/office/drawing/2014/main" id="{9C3A8E11-34F3-4224-9612-6D683F87B328}"/>
              </a:ext>
            </a:extLst>
          </p:cNvPr>
          <p:cNvSpPr/>
          <p:nvPr/>
        </p:nvSpPr>
        <p:spPr>
          <a:xfrm>
            <a:off x="829341" y="2291785"/>
            <a:ext cx="2196878" cy="47777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endParaRPr lang="en-GB" kern="0">
              <a:solidFill>
                <a:prstClr val="black"/>
              </a:solidFill>
              <a:latin typeface="Calibri"/>
            </a:endParaRPr>
          </a:p>
        </p:txBody>
      </p:sp>
      <p:sp>
        <p:nvSpPr>
          <p:cNvPr id="74" name="34 - TextBox">
            <a:extLst>
              <a:ext uri="{FF2B5EF4-FFF2-40B4-BE49-F238E27FC236}">
                <a16:creationId xmlns:a16="http://schemas.microsoft.com/office/drawing/2014/main" id="{DFD1F535-2B91-42E9-A020-66DE24F93A50}"/>
              </a:ext>
            </a:extLst>
          </p:cNvPr>
          <p:cNvSpPr txBox="1"/>
          <p:nvPr/>
        </p:nvSpPr>
        <p:spPr>
          <a:xfrm>
            <a:off x="903769" y="3089602"/>
            <a:ext cx="207767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Cyber countermeasure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rPr>
              <a:t>Enforcement</a:t>
            </a:r>
            <a:endParaRPr kumimoji="0" lang="en-GB" sz="1400" b="0" i="0" u="none" strike="noStrike" kern="0" cap="none" spc="0" normalizeH="0" baseline="0" noProof="0" dirty="0">
              <a:ln>
                <a:noFill/>
              </a:ln>
              <a:solidFill>
                <a:prstClr val="black"/>
              </a:solidFill>
              <a:effectLst/>
              <a:uLnTx/>
              <a:uFillTx/>
            </a:endParaRPr>
          </a:p>
        </p:txBody>
      </p:sp>
      <p:sp>
        <p:nvSpPr>
          <p:cNvPr id="75" name="82 - TextBox">
            <a:extLst>
              <a:ext uri="{FF2B5EF4-FFF2-40B4-BE49-F238E27FC236}">
                <a16:creationId xmlns:a16="http://schemas.microsoft.com/office/drawing/2014/main" id="{E87E6416-37A9-4F40-BB4D-F7EBF5316B63}"/>
              </a:ext>
            </a:extLst>
          </p:cNvPr>
          <p:cNvSpPr txBox="1"/>
          <p:nvPr/>
        </p:nvSpPr>
        <p:spPr>
          <a:xfrm>
            <a:off x="3951283" y="2447042"/>
            <a:ext cx="132202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prstClr val="black"/>
                </a:solidFill>
              </a:rPr>
              <a:t>Offline/Online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ML Framework</a:t>
            </a:r>
          </a:p>
        </p:txBody>
      </p:sp>
      <p:cxnSp>
        <p:nvCxnSpPr>
          <p:cNvPr id="76" name="89 - Ευθύγραμμο βέλος σύνδεσης">
            <a:extLst>
              <a:ext uri="{FF2B5EF4-FFF2-40B4-BE49-F238E27FC236}">
                <a16:creationId xmlns:a16="http://schemas.microsoft.com/office/drawing/2014/main" id="{BB6E5353-2F2C-49E6-8D7F-5E6814BB9546}"/>
              </a:ext>
            </a:extLst>
          </p:cNvPr>
          <p:cNvCxnSpPr/>
          <p:nvPr/>
        </p:nvCxnSpPr>
        <p:spPr>
          <a:xfrm flipV="1">
            <a:off x="5095193" y="2962518"/>
            <a:ext cx="0" cy="445927"/>
          </a:xfrm>
          <a:prstGeom prst="straightConnector1">
            <a:avLst/>
          </a:prstGeom>
          <a:noFill/>
          <a:ln w="25400" cap="flat" cmpd="sng" algn="ctr">
            <a:solidFill>
              <a:srgbClr val="F79646"/>
            </a:solidFill>
            <a:prstDash val="solid"/>
            <a:tailEnd type="arrow"/>
          </a:ln>
          <a:effectLst>
            <a:outerShdw blurRad="40000" dist="20000" dir="5400000" rotWithShape="0">
              <a:srgbClr val="000000">
                <a:alpha val="38000"/>
              </a:srgbClr>
            </a:outerShdw>
          </a:effectLst>
        </p:spPr>
      </p:cxnSp>
      <p:sp>
        <p:nvSpPr>
          <p:cNvPr id="77" name="9 - Ορθογώνιο">
            <a:extLst>
              <a:ext uri="{FF2B5EF4-FFF2-40B4-BE49-F238E27FC236}">
                <a16:creationId xmlns:a16="http://schemas.microsoft.com/office/drawing/2014/main" id="{9B28CE8F-AAA8-43DF-A2DB-E83C14DD7318}"/>
              </a:ext>
            </a:extLst>
          </p:cNvPr>
          <p:cNvSpPr/>
          <p:nvPr/>
        </p:nvSpPr>
        <p:spPr>
          <a:xfrm>
            <a:off x="3938944" y="3148007"/>
            <a:ext cx="2312498" cy="47783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cxnSp>
        <p:nvCxnSpPr>
          <p:cNvPr id="78" name="140 - Ευθύγραμμο βέλος σύνδεσης">
            <a:extLst>
              <a:ext uri="{FF2B5EF4-FFF2-40B4-BE49-F238E27FC236}">
                <a16:creationId xmlns:a16="http://schemas.microsoft.com/office/drawing/2014/main" id="{36614885-AB3A-4965-AAE8-27E942F6357E}"/>
              </a:ext>
            </a:extLst>
          </p:cNvPr>
          <p:cNvCxnSpPr>
            <a:cxnSpLocks/>
          </p:cNvCxnSpPr>
          <p:nvPr/>
        </p:nvCxnSpPr>
        <p:spPr>
          <a:xfrm rot="5400000">
            <a:off x="3431377" y="2136477"/>
            <a:ext cx="0" cy="756000"/>
          </a:xfrm>
          <a:prstGeom prst="straightConnector1">
            <a:avLst/>
          </a:prstGeom>
          <a:noFill/>
          <a:ln w="25400" cap="flat" cmpd="sng" algn="ctr">
            <a:solidFill>
              <a:srgbClr val="8064A2"/>
            </a:solidFill>
            <a:prstDash val="solid"/>
            <a:tailEnd type="arrow"/>
          </a:ln>
          <a:effectLst>
            <a:outerShdw blurRad="40000" dist="20000" dir="5400000" rotWithShape="0">
              <a:srgbClr val="000000">
                <a:alpha val="38000"/>
              </a:srgbClr>
            </a:outerShdw>
          </a:effectLst>
        </p:spPr>
      </p:cxnSp>
      <p:sp>
        <p:nvSpPr>
          <p:cNvPr id="79" name="181 - Στρογγυλεμένο ορθογώνιο">
            <a:extLst>
              <a:ext uri="{FF2B5EF4-FFF2-40B4-BE49-F238E27FC236}">
                <a16:creationId xmlns:a16="http://schemas.microsoft.com/office/drawing/2014/main" id="{647E1953-2507-4323-A7C0-CE4D5A3B7EA4}"/>
              </a:ext>
            </a:extLst>
          </p:cNvPr>
          <p:cNvSpPr/>
          <p:nvPr/>
        </p:nvSpPr>
        <p:spPr>
          <a:xfrm>
            <a:off x="7002436" y="1772632"/>
            <a:ext cx="2174615" cy="1913859"/>
          </a:xfrm>
          <a:prstGeom prst="roundRect">
            <a:avLst>
              <a:gd name="adj" fmla="val 9020"/>
            </a:avLst>
          </a:prstGeom>
          <a:solidFill>
            <a:srgbClr val="F3F7FB"/>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80" name="182 - Ορθογώνιο">
            <a:extLst>
              <a:ext uri="{FF2B5EF4-FFF2-40B4-BE49-F238E27FC236}">
                <a16:creationId xmlns:a16="http://schemas.microsoft.com/office/drawing/2014/main" id="{D78A7EC0-1F6F-4E73-9FB7-E06D7A82F761}"/>
              </a:ext>
            </a:extLst>
          </p:cNvPr>
          <p:cNvSpPr/>
          <p:nvPr/>
        </p:nvSpPr>
        <p:spPr>
          <a:xfrm>
            <a:off x="6847361" y="1770507"/>
            <a:ext cx="2508042" cy="462932"/>
          </a:xfrm>
          <a:prstGeom prst="rect">
            <a:avLst/>
          </a:prstGeom>
        </p:spPr>
        <p:txBody>
          <a:bodyPr wrap="square">
            <a:spAutoFit/>
          </a:bodyPr>
          <a:lstStyle/>
          <a:p>
            <a:pPr algn="ctr"/>
            <a:r>
              <a:rPr lang="en-US" sz="1400" b="1" dirty="0">
                <a:cs typeface="Arial" pitchFamily="34" charset="0"/>
              </a:rPr>
              <a:t>Privacy Protection Enforcement</a:t>
            </a:r>
            <a:r>
              <a:rPr lang="el-GR" sz="1400" b="1" dirty="0">
                <a:cs typeface="Arial" pitchFamily="34" charset="0"/>
              </a:rPr>
              <a:t> </a:t>
            </a:r>
            <a:r>
              <a:rPr lang="en-US" sz="1400" b="1" dirty="0">
                <a:cs typeface="Arial" pitchFamily="34" charset="0"/>
              </a:rPr>
              <a:t>(PPE)</a:t>
            </a:r>
            <a:endParaRPr lang="en-GB" sz="1400" b="1" dirty="0">
              <a:solidFill>
                <a:prstClr val="black"/>
              </a:solidFill>
              <a:cs typeface="Arial" pitchFamily="34" charset="0"/>
            </a:endParaRPr>
          </a:p>
        </p:txBody>
      </p:sp>
      <p:sp>
        <p:nvSpPr>
          <p:cNvPr id="81" name="183 - Στρογγυλεμένο ορθογώνιο">
            <a:extLst>
              <a:ext uri="{FF2B5EF4-FFF2-40B4-BE49-F238E27FC236}">
                <a16:creationId xmlns:a16="http://schemas.microsoft.com/office/drawing/2014/main" id="{509282BD-6654-47C9-B717-2B61EADC3F57}"/>
              </a:ext>
            </a:extLst>
          </p:cNvPr>
          <p:cNvSpPr/>
          <p:nvPr/>
        </p:nvSpPr>
        <p:spPr>
          <a:xfrm>
            <a:off x="7181936" y="3050327"/>
            <a:ext cx="1891251" cy="541483"/>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184 - TextBox">
            <a:extLst>
              <a:ext uri="{FF2B5EF4-FFF2-40B4-BE49-F238E27FC236}">
                <a16:creationId xmlns:a16="http://schemas.microsoft.com/office/drawing/2014/main" id="{E0046B8F-7B83-4A03-ADC5-44FE7F606E70}"/>
              </a:ext>
            </a:extLst>
          </p:cNvPr>
          <p:cNvSpPr txBox="1"/>
          <p:nvPr/>
        </p:nvSpPr>
        <p:spPr>
          <a:xfrm>
            <a:off x="7155104" y="3089602"/>
            <a:ext cx="1944914" cy="4629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Reputation Mechanism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&amp; Mutual Auditability</a:t>
            </a:r>
            <a:endParaRPr kumimoji="0" lang="en-GB" sz="1400" b="0" i="0" u="none" strike="noStrike" kern="0" cap="none" spc="0" normalizeH="0" baseline="0" noProof="0" dirty="0">
              <a:ln>
                <a:noFill/>
              </a:ln>
              <a:solidFill>
                <a:prstClr val="black"/>
              </a:solidFill>
              <a:effectLst/>
              <a:uLnTx/>
              <a:uFillTx/>
            </a:endParaRPr>
          </a:p>
        </p:txBody>
      </p:sp>
      <p:sp>
        <p:nvSpPr>
          <p:cNvPr id="83" name="187 - Στρογγυλεμένο ορθογώνιο">
            <a:extLst>
              <a:ext uri="{FF2B5EF4-FFF2-40B4-BE49-F238E27FC236}">
                <a16:creationId xmlns:a16="http://schemas.microsoft.com/office/drawing/2014/main" id="{6F2FD7B6-91B1-49EA-A539-D103AEB0DD0D}"/>
              </a:ext>
            </a:extLst>
          </p:cNvPr>
          <p:cNvSpPr/>
          <p:nvPr/>
        </p:nvSpPr>
        <p:spPr>
          <a:xfrm>
            <a:off x="7181936" y="2271240"/>
            <a:ext cx="1891251" cy="477779"/>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4" name="188 - TextBox">
            <a:extLst>
              <a:ext uri="{FF2B5EF4-FFF2-40B4-BE49-F238E27FC236}">
                <a16:creationId xmlns:a16="http://schemas.microsoft.com/office/drawing/2014/main" id="{E44A7F08-1EE8-48A1-8E74-CE0A4E7A5886}"/>
              </a:ext>
            </a:extLst>
          </p:cNvPr>
          <p:cNvSpPr txBox="1"/>
          <p:nvPr/>
        </p:nvSpPr>
        <p:spPr>
          <a:xfrm>
            <a:off x="7163946" y="2387005"/>
            <a:ext cx="1944914" cy="27231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Advanced Consent</a:t>
            </a:r>
            <a:endParaRPr kumimoji="0" lang="en-GB" sz="1400" b="0" i="0" u="none" strike="noStrike" kern="0" cap="none" spc="0" normalizeH="0" baseline="0" noProof="0" dirty="0">
              <a:ln>
                <a:noFill/>
              </a:ln>
              <a:solidFill>
                <a:prstClr val="black"/>
              </a:solidFill>
              <a:effectLst/>
              <a:uLnTx/>
              <a:uFillTx/>
            </a:endParaRPr>
          </a:p>
        </p:txBody>
      </p:sp>
      <p:cxnSp>
        <p:nvCxnSpPr>
          <p:cNvPr id="85" name="189 - Ευθύγραμμο βέλος σύνδεσης">
            <a:extLst>
              <a:ext uri="{FF2B5EF4-FFF2-40B4-BE49-F238E27FC236}">
                <a16:creationId xmlns:a16="http://schemas.microsoft.com/office/drawing/2014/main" id="{193C7878-1333-4275-8365-AABF1A788CE8}"/>
              </a:ext>
            </a:extLst>
          </p:cNvPr>
          <p:cNvCxnSpPr/>
          <p:nvPr/>
        </p:nvCxnSpPr>
        <p:spPr>
          <a:xfrm flipV="1">
            <a:off x="8127561" y="2711990"/>
            <a:ext cx="0" cy="350371"/>
          </a:xfrm>
          <a:prstGeom prst="straightConnector1">
            <a:avLst/>
          </a:prstGeom>
          <a:noFill/>
          <a:ln w="25400" cap="flat" cmpd="sng" algn="ctr">
            <a:solidFill>
              <a:srgbClr val="4F81BD"/>
            </a:solidFill>
            <a:prstDash val="solid"/>
            <a:headEnd type="arrow" w="med" len="med"/>
            <a:tailEnd type="arrow" w="med" len="med"/>
          </a:ln>
          <a:effectLst>
            <a:outerShdw blurRad="40000" dist="20000" dir="5400000" rotWithShape="0">
              <a:srgbClr val="000000">
                <a:alpha val="38000"/>
              </a:srgbClr>
            </a:outerShdw>
          </a:effectLst>
        </p:spPr>
      </p:cxnSp>
      <p:cxnSp>
        <p:nvCxnSpPr>
          <p:cNvPr id="86" name="116 - Γωνιακή σύνδεση">
            <a:extLst>
              <a:ext uri="{FF2B5EF4-FFF2-40B4-BE49-F238E27FC236}">
                <a16:creationId xmlns:a16="http://schemas.microsoft.com/office/drawing/2014/main" id="{71F615AB-6352-4A64-9A2B-C5C71ED74051}"/>
              </a:ext>
            </a:extLst>
          </p:cNvPr>
          <p:cNvCxnSpPr>
            <a:cxnSpLocks/>
          </p:cNvCxnSpPr>
          <p:nvPr/>
        </p:nvCxnSpPr>
        <p:spPr>
          <a:xfrm rot="10800000" flipV="1">
            <a:off x="3051111" y="2638217"/>
            <a:ext cx="776440" cy="740042"/>
          </a:xfrm>
          <a:prstGeom prst="bentConnector3">
            <a:avLst>
              <a:gd name="adj1" fmla="val 50000"/>
            </a:avLst>
          </a:prstGeom>
          <a:noFill/>
          <a:ln w="25400" cap="flat" cmpd="sng" algn="ctr">
            <a:solidFill>
              <a:srgbClr val="F79646"/>
            </a:solidFill>
            <a:prstDash val="solid"/>
            <a:headEnd type="arrow"/>
            <a:tailEnd type="arrow"/>
          </a:ln>
          <a:effectLst>
            <a:outerShdw blurRad="40000" dist="20000" dir="5400000" rotWithShape="0">
              <a:srgbClr val="000000">
                <a:alpha val="38000"/>
              </a:srgbClr>
            </a:outerShdw>
          </a:effectLst>
        </p:spPr>
      </p:cxnSp>
      <p:cxnSp>
        <p:nvCxnSpPr>
          <p:cNvPr id="87" name="138 - Γωνιακή σύνδεση">
            <a:extLst>
              <a:ext uri="{FF2B5EF4-FFF2-40B4-BE49-F238E27FC236}">
                <a16:creationId xmlns:a16="http://schemas.microsoft.com/office/drawing/2014/main" id="{6908C212-F573-4F14-BB6F-7A3BDD67CFCD}"/>
              </a:ext>
            </a:extLst>
          </p:cNvPr>
          <p:cNvCxnSpPr>
            <a:cxnSpLocks/>
          </p:cNvCxnSpPr>
          <p:nvPr/>
        </p:nvCxnSpPr>
        <p:spPr>
          <a:xfrm>
            <a:off x="6440816" y="2704068"/>
            <a:ext cx="714288" cy="668890"/>
          </a:xfrm>
          <a:prstGeom prst="bentConnector3">
            <a:avLst>
              <a:gd name="adj1" fmla="val 50000"/>
            </a:avLst>
          </a:prstGeom>
          <a:noFill/>
          <a:ln w="25400" cap="flat" cmpd="sng" algn="ctr">
            <a:solidFill>
              <a:srgbClr val="F79646"/>
            </a:solidFill>
            <a:prstDash val="solid"/>
            <a:tailEnd type="arrow"/>
          </a:ln>
          <a:effectLst>
            <a:outerShdw blurRad="40000" dist="20000" dir="5400000" rotWithShape="0">
              <a:srgbClr val="000000">
                <a:alpha val="38000"/>
              </a:srgbClr>
            </a:outerShdw>
          </a:effectLst>
        </p:spPr>
      </p:cxnSp>
      <p:cxnSp>
        <p:nvCxnSpPr>
          <p:cNvPr id="88" name="142 - Ευθύγραμμο βέλος σύνδεσης">
            <a:extLst>
              <a:ext uri="{FF2B5EF4-FFF2-40B4-BE49-F238E27FC236}">
                <a16:creationId xmlns:a16="http://schemas.microsoft.com/office/drawing/2014/main" id="{230359F7-6555-4E6C-A96F-23DD5E76B200}"/>
              </a:ext>
            </a:extLst>
          </p:cNvPr>
          <p:cNvCxnSpPr/>
          <p:nvPr/>
        </p:nvCxnSpPr>
        <p:spPr>
          <a:xfrm rot="5400000">
            <a:off x="6821866" y="2042403"/>
            <a:ext cx="0" cy="756000"/>
          </a:xfrm>
          <a:prstGeom prst="straightConnector1">
            <a:avLst/>
          </a:prstGeom>
          <a:noFill/>
          <a:ln w="25400" cap="flat" cmpd="sng" algn="ctr">
            <a:solidFill>
              <a:srgbClr val="4BACC6"/>
            </a:solidFill>
            <a:prstDash val="solid"/>
            <a:tailEnd type="arrow"/>
          </a:ln>
          <a:effectLst>
            <a:outerShdw blurRad="40000" dist="20000" dir="5400000" rotWithShape="0">
              <a:srgbClr val="000000">
                <a:alpha val="38000"/>
              </a:srgbClr>
            </a:outerShdw>
          </a:effectLst>
        </p:spPr>
      </p:cxnSp>
      <p:sp>
        <p:nvSpPr>
          <p:cNvPr id="89" name="355 - TextBox">
            <a:extLst>
              <a:ext uri="{FF2B5EF4-FFF2-40B4-BE49-F238E27FC236}">
                <a16:creationId xmlns:a16="http://schemas.microsoft.com/office/drawing/2014/main" id="{DC5CEA49-95B7-47CA-8272-1729BBC6C518}"/>
              </a:ext>
            </a:extLst>
          </p:cNvPr>
          <p:cNvSpPr txBox="1"/>
          <p:nvPr/>
        </p:nvSpPr>
        <p:spPr>
          <a:xfrm>
            <a:off x="584794" y="1781302"/>
            <a:ext cx="2775082" cy="523220"/>
          </a:xfrm>
          <a:prstGeom prst="rect">
            <a:avLst/>
          </a:prstGeom>
          <a:noFill/>
        </p:spPr>
        <p:txBody>
          <a:bodyPr wrap="square" rtlCol="0">
            <a:spAutoFit/>
          </a:bodyPr>
          <a:lstStyle/>
          <a:p>
            <a:pPr algn="ctr"/>
            <a:r>
              <a:rPr lang="en-US" sz="1400" b="1" dirty="0">
                <a:cs typeface="Arial" pitchFamily="34" charset="0"/>
              </a:rPr>
              <a:t>Incident Mitigation &amp; Enforcement Countermeasures (IMEC)</a:t>
            </a:r>
            <a:endParaRPr lang="en-GB" sz="1400" b="1" dirty="0">
              <a:cs typeface="Arial" pitchFamily="34" charset="0"/>
            </a:endParaRPr>
          </a:p>
        </p:txBody>
      </p:sp>
      <p:sp>
        <p:nvSpPr>
          <p:cNvPr id="90" name="356 - TextBox">
            <a:extLst>
              <a:ext uri="{FF2B5EF4-FFF2-40B4-BE49-F238E27FC236}">
                <a16:creationId xmlns:a16="http://schemas.microsoft.com/office/drawing/2014/main" id="{D1F20E40-70D4-4A8E-8CA7-276E09B3334F}"/>
              </a:ext>
            </a:extLst>
          </p:cNvPr>
          <p:cNvSpPr txBox="1"/>
          <p:nvPr/>
        </p:nvSpPr>
        <p:spPr>
          <a:xfrm>
            <a:off x="3696113" y="1748392"/>
            <a:ext cx="2798161" cy="462932"/>
          </a:xfrm>
          <a:prstGeom prst="rect">
            <a:avLst/>
          </a:prstGeom>
          <a:noFill/>
        </p:spPr>
        <p:txBody>
          <a:bodyPr wrap="square" rtlCol="0">
            <a:spAutoFit/>
          </a:bodyPr>
          <a:lstStyle/>
          <a:p>
            <a:pPr algn="ctr"/>
            <a:r>
              <a:rPr lang="en-US" sz="1400" b="1" dirty="0">
                <a:cs typeface="Arial" pitchFamily="34" charset="0"/>
              </a:rPr>
              <a:t>Situation Awareness, Perception &amp; Comprehension (SAPC)</a:t>
            </a:r>
            <a:endParaRPr lang="en-GB" sz="1400" b="1" dirty="0">
              <a:cs typeface="Arial" pitchFamily="34" charset="0"/>
            </a:endParaRPr>
          </a:p>
        </p:txBody>
      </p:sp>
      <p:sp>
        <p:nvSpPr>
          <p:cNvPr id="91" name="7 - TextBox">
            <a:extLst>
              <a:ext uri="{FF2B5EF4-FFF2-40B4-BE49-F238E27FC236}">
                <a16:creationId xmlns:a16="http://schemas.microsoft.com/office/drawing/2014/main" id="{F1077033-38B1-4D02-B0F5-7CEE00494BA3}"/>
              </a:ext>
            </a:extLst>
          </p:cNvPr>
          <p:cNvSpPr txBox="1"/>
          <p:nvPr/>
        </p:nvSpPr>
        <p:spPr>
          <a:xfrm>
            <a:off x="4308119" y="3174272"/>
            <a:ext cx="1574149" cy="4629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Data Analytics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Patterns Extraction</a:t>
            </a:r>
            <a:endParaRPr kumimoji="0" lang="en-GB" sz="1400" b="0" i="0" u="none" strike="noStrike" kern="0" cap="none" spc="0" normalizeH="0" baseline="0" noProof="0" dirty="0">
              <a:ln>
                <a:noFill/>
              </a:ln>
              <a:solidFill>
                <a:prstClr val="black"/>
              </a:solidFill>
              <a:effectLst/>
              <a:uLnTx/>
              <a:uFillTx/>
            </a:endParaRPr>
          </a:p>
        </p:txBody>
      </p:sp>
      <p:sp>
        <p:nvSpPr>
          <p:cNvPr id="92" name="99 - TextBox">
            <a:extLst>
              <a:ext uri="{FF2B5EF4-FFF2-40B4-BE49-F238E27FC236}">
                <a16:creationId xmlns:a16="http://schemas.microsoft.com/office/drawing/2014/main" id="{EFD81946-18DB-46B1-9849-9F57F12A1C52}"/>
              </a:ext>
            </a:extLst>
          </p:cNvPr>
          <p:cNvSpPr txBox="1"/>
          <p:nvPr/>
        </p:nvSpPr>
        <p:spPr>
          <a:xfrm>
            <a:off x="808066" y="2299358"/>
            <a:ext cx="2148264" cy="462932"/>
          </a:xfrm>
          <a:prstGeom prst="rect">
            <a:avLst/>
          </a:prstGeom>
          <a:noFill/>
        </p:spPr>
        <p:txBody>
          <a:bodyPr wrap="square" rtlCol="0">
            <a:spAutoFit/>
          </a:bodyPr>
          <a:lstStyle/>
          <a:p>
            <a:pPr algn="ctr"/>
            <a:r>
              <a:rPr lang="en-US" sz="1400" dirty="0"/>
              <a:t>Incidents Mitigation Decision Support System</a:t>
            </a:r>
            <a:endParaRPr lang="en-GB" sz="1400" dirty="0"/>
          </a:p>
        </p:txBody>
      </p:sp>
      <p:pic>
        <p:nvPicPr>
          <p:cNvPr id="93" name="Picture 2" descr="SCADA diagram">
            <a:extLst>
              <a:ext uri="{FF2B5EF4-FFF2-40B4-BE49-F238E27FC236}">
                <a16:creationId xmlns:a16="http://schemas.microsoft.com/office/drawing/2014/main" id="{B831B87D-056E-4EBC-9020-55B2FCBAF8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88" t="58414" r="66156" b="24522"/>
          <a:stretch/>
        </p:blipFill>
        <p:spPr bwMode="auto">
          <a:xfrm>
            <a:off x="4423138" y="6343706"/>
            <a:ext cx="616265" cy="285694"/>
          </a:xfrm>
          <a:prstGeom prst="rect">
            <a:avLst/>
          </a:prstGeom>
          <a:noFill/>
          <a:extLst>
            <a:ext uri="{909E8E84-426E-40DD-AFC4-6F175D3DCCD1}">
              <a14:hiddenFill xmlns:a14="http://schemas.microsoft.com/office/drawing/2010/main">
                <a:solidFill>
                  <a:srgbClr val="FFFFFF"/>
                </a:solidFill>
              </a14:hiddenFill>
            </a:ext>
          </a:extLst>
        </p:spPr>
      </p:pic>
      <p:sp>
        <p:nvSpPr>
          <p:cNvPr id="94" name="501 - TextBox">
            <a:extLst>
              <a:ext uri="{FF2B5EF4-FFF2-40B4-BE49-F238E27FC236}">
                <a16:creationId xmlns:a16="http://schemas.microsoft.com/office/drawing/2014/main" id="{FEC61E9E-5D63-42CB-8320-90D683DC826A}"/>
              </a:ext>
            </a:extLst>
          </p:cNvPr>
          <p:cNvSpPr txBox="1"/>
          <p:nvPr/>
        </p:nvSpPr>
        <p:spPr>
          <a:xfrm>
            <a:off x="613441" y="5869128"/>
            <a:ext cx="3540641" cy="73866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Legacy ICS Equipment &amp;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Application Platforms </a:t>
            </a:r>
          </a:p>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ysClr val="windowText" lastClr="000000"/>
                </a:solidFill>
              </a:rPr>
              <a:t>(e.g. SCADA, PLC, AMI, CIS)</a:t>
            </a:r>
            <a:endParaRPr kumimoji="0" lang="el-GR" sz="1400" b="0" i="0" u="none" strike="noStrike" kern="0" cap="none" spc="0" normalizeH="0" baseline="0" noProof="0" dirty="0">
              <a:ln>
                <a:noFill/>
              </a:ln>
              <a:solidFill>
                <a:sysClr val="windowText" lastClr="000000"/>
              </a:solidFill>
              <a:effectLst/>
              <a:uLnTx/>
              <a:uFillTx/>
            </a:endParaRPr>
          </a:p>
        </p:txBody>
      </p:sp>
      <p:sp>
        <p:nvSpPr>
          <p:cNvPr id="95" name="Rectangle: Rounded Corners 94">
            <a:extLst>
              <a:ext uri="{FF2B5EF4-FFF2-40B4-BE49-F238E27FC236}">
                <a16:creationId xmlns:a16="http://schemas.microsoft.com/office/drawing/2014/main" id="{23CB8A01-DB89-4444-BF09-B16476519EB4}"/>
              </a:ext>
            </a:extLst>
          </p:cNvPr>
          <p:cNvSpPr/>
          <p:nvPr/>
        </p:nvSpPr>
        <p:spPr>
          <a:xfrm>
            <a:off x="4476300" y="5907770"/>
            <a:ext cx="616695" cy="212651"/>
          </a:xfrm>
          <a:prstGeom prst="roundRect">
            <a:avLst/>
          </a:prstGeom>
          <a:solidFill>
            <a:schemeClr val="accent2"/>
          </a:solid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501 - TextBox">
            <a:extLst>
              <a:ext uri="{FF2B5EF4-FFF2-40B4-BE49-F238E27FC236}">
                <a16:creationId xmlns:a16="http://schemas.microsoft.com/office/drawing/2014/main" id="{72853F00-4424-409D-82AE-7F84B87BD411}"/>
              </a:ext>
            </a:extLst>
          </p:cNvPr>
          <p:cNvSpPr txBox="1"/>
          <p:nvPr/>
        </p:nvSpPr>
        <p:spPr>
          <a:xfrm>
            <a:off x="4366416" y="5867278"/>
            <a:ext cx="77973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USG</a:t>
            </a:r>
            <a:endParaRPr kumimoji="0" lang="el-GR" sz="1400" b="0" i="0" u="none" strike="noStrike" kern="0" cap="none" spc="0" normalizeH="0" baseline="0" noProof="0" dirty="0">
              <a:ln>
                <a:noFill/>
              </a:ln>
              <a:solidFill>
                <a:schemeClr val="bg1"/>
              </a:solidFill>
              <a:effectLst/>
              <a:uLnTx/>
              <a:uFillTx/>
            </a:endParaRPr>
          </a:p>
        </p:txBody>
      </p:sp>
      <p:sp>
        <p:nvSpPr>
          <p:cNvPr id="97" name="Rectangle: Rounded Corners 96">
            <a:extLst>
              <a:ext uri="{FF2B5EF4-FFF2-40B4-BE49-F238E27FC236}">
                <a16:creationId xmlns:a16="http://schemas.microsoft.com/office/drawing/2014/main" id="{19E009EA-F8C6-40FD-9C58-D516AE01018A}"/>
              </a:ext>
            </a:extLst>
          </p:cNvPr>
          <p:cNvSpPr/>
          <p:nvPr/>
        </p:nvSpPr>
        <p:spPr>
          <a:xfrm>
            <a:off x="6245412" y="5921946"/>
            <a:ext cx="1445473" cy="235881"/>
          </a:xfrm>
          <a:prstGeom prst="roundRect">
            <a:avLst/>
          </a:prstGeom>
          <a:solidFill>
            <a:schemeClr val="accent2"/>
          </a:solid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501 - TextBox">
            <a:extLst>
              <a:ext uri="{FF2B5EF4-FFF2-40B4-BE49-F238E27FC236}">
                <a16:creationId xmlns:a16="http://schemas.microsoft.com/office/drawing/2014/main" id="{9FB427DB-F55B-49D6-B5A9-2E3B4AB4EE96}"/>
              </a:ext>
            </a:extLst>
          </p:cNvPr>
          <p:cNvSpPr txBox="1"/>
          <p:nvPr/>
        </p:nvSpPr>
        <p:spPr>
          <a:xfrm>
            <a:off x="6386948" y="5881453"/>
            <a:ext cx="103841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Secure API</a:t>
            </a:r>
            <a:endParaRPr kumimoji="0" lang="el-GR" sz="1400" b="0" i="0" u="none" strike="noStrike" kern="0" cap="none" spc="0" normalizeH="0" baseline="0" noProof="0" dirty="0">
              <a:ln>
                <a:noFill/>
              </a:ln>
              <a:solidFill>
                <a:schemeClr val="bg1"/>
              </a:solidFill>
              <a:effectLst/>
              <a:uLnTx/>
              <a:uFillTx/>
            </a:endParaRPr>
          </a:p>
        </p:txBody>
      </p:sp>
      <p:sp>
        <p:nvSpPr>
          <p:cNvPr id="99" name="544 - Δεξιό άγκιστρο">
            <a:extLst>
              <a:ext uri="{FF2B5EF4-FFF2-40B4-BE49-F238E27FC236}">
                <a16:creationId xmlns:a16="http://schemas.microsoft.com/office/drawing/2014/main" id="{766911AD-4EC4-404C-BFF0-2138C60D5017}"/>
              </a:ext>
            </a:extLst>
          </p:cNvPr>
          <p:cNvSpPr/>
          <p:nvPr/>
        </p:nvSpPr>
        <p:spPr>
          <a:xfrm flipH="1">
            <a:off x="4135635" y="5970416"/>
            <a:ext cx="223705" cy="712382"/>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100" name="Picture 4" descr="Related image">
            <a:extLst>
              <a:ext uri="{FF2B5EF4-FFF2-40B4-BE49-F238E27FC236}">
                <a16:creationId xmlns:a16="http://schemas.microsoft.com/office/drawing/2014/main" id="{45F88AE3-851B-4890-BD83-3B2CD44CFA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759" t="35289" r="53370" b="52171"/>
          <a:stretch/>
        </p:blipFill>
        <p:spPr bwMode="auto">
          <a:xfrm>
            <a:off x="7072828" y="6141687"/>
            <a:ext cx="630581" cy="477771"/>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536 - Ευθεία γραμμή σύνδεσης">
            <a:extLst>
              <a:ext uri="{FF2B5EF4-FFF2-40B4-BE49-F238E27FC236}">
                <a16:creationId xmlns:a16="http://schemas.microsoft.com/office/drawing/2014/main" id="{8B75D6EF-7C3B-4ECE-8B38-9B7D0046F9F7}"/>
              </a:ext>
            </a:extLst>
          </p:cNvPr>
          <p:cNvCxnSpPr>
            <a:cxnSpLocks/>
          </p:cNvCxnSpPr>
          <p:nvPr/>
        </p:nvCxnSpPr>
        <p:spPr>
          <a:xfrm flipV="1">
            <a:off x="4762466" y="6115405"/>
            <a:ext cx="0" cy="216000"/>
          </a:xfrm>
          <a:prstGeom prst="line">
            <a:avLst/>
          </a:prstGeom>
          <a:noFill/>
          <a:ln w="9525" cap="flat" cmpd="sng" algn="ctr">
            <a:solidFill>
              <a:srgbClr val="9BBB59">
                <a:shade val="95000"/>
                <a:satMod val="105000"/>
              </a:srgbClr>
            </a:solidFill>
            <a:prstDash val="solid"/>
            <a:headEnd type="triangle" w="lg" len="med"/>
            <a:tailEnd type="triangle" w="lg" len="med"/>
          </a:ln>
          <a:effectLst/>
        </p:spPr>
      </p:cxnSp>
      <p:sp>
        <p:nvSpPr>
          <p:cNvPr id="102" name="544 - Δεξιό άγκιστρο">
            <a:extLst>
              <a:ext uri="{FF2B5EF4-FFF2-40B4-BE49-F238E27FC236}">
                <a16:creationId xmlns:a16="http://schemas.microsoft.com/office/drawing/2014/main" id="{31877095-9EB7-434B-9D73-37EC4F531F75}"/>
              </a:ext>
            </a:extLst>
          </p:cNvPr>
          <p:cNvSpPr/>
          <p:nvPr/>
        </p:nvSpPr>
        <p:spPr>
          <a:xfrm>
            <a:off x="7743623" y="5932742"/>
            <a:ext cx="223705" cy="712382"/>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3" name="501 - TextBox">
            <a:extLst>
              <a:ext uri="{FF2B5EF4-FFF2-40B4-BE49-F238E27FC236}">
                <a16:creationId xmlns:a16="http://schemas.microsoft.com/office/drawing/2014/main" id="{2EFA3B18-3250-4CD3-AA56-4B210903FC25}"/>
              </a:ext>
            </a:extLst>
          </p:cNvPr>
          <p:cNvSpPr txBox="1"/>
          <p:nvPr/>
        </p:nvSpPr>
        <p:spPr>
          <a:xfrm>
            <a:off x="7584471" y="5958191"/>
            <a:ext cx="2067465"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New  Generation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ysClr val="windowText" lastClr="000000"/>
                </a:solidFill>
              </a:rPr>
              <a:t> ICS Equipment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(e.g. SCADA, PLC, PMU)</a:t>
            </a:r>
            <a:endParaRPr kumimoji="0" lang="el-GR" sz="1400" b="0" i="0" u="none" strike="noStrike" kern="0" cap="none" spc="0" normalizeH="0" baseline="0" noProof="0" dirty="0">
              <a:ln>
                <a:noFill/>
              </a:ln>
              <a:solidFill>
                <a:sysClr val="windowText" lastClr="000000"/>
              </a:solidFill>
              <a:effectLst/>
              <a:uLnTx/>
              <a:uFillTx/>
            </a:endParaRPr>
          </a:p>
        </p:txBody>
      </p:sp>
      <p:sp>
        <p:nvSpPr>
          <p:cNvPr id="104" name="Rectangle: Rounded Corners 103">
            <a:extLst>
              <a:ext uri="{FF2B5EF4-FFF2-40B4-BE49-F238E27FC236}">
                <a16:creationId xmlns:a16="http://schemas.microsoft.com/office/drawing/2014/main" id="{F15E09EC-FC81-4748-B912-A90E44AB6942}"/>
              </a:ext>
            </a:extLst>
          </p:cNvPr>
          <p:cNvSpPr/>
          <p:nvPr/>
        </p:nvSpPr>
        <p:spPr>
          <a:xfrm>
            <a:off x="5149695" y="5900681"/>
            <a:ext cx="616695" cy="212651"/>
          </a:xfrm>
          <a:prstGeom prst="roundRect">
            <a:avLst/>
          </a:prstGeom>
          <a:solidFill>
            <a:schemeClr val="accent2"/>
          </a:solidFill>
          <a:ln>
            <a:solidFill>
              <a:srgbClr val="FF5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501 - TextBox">
            <a:extLst>
              <a:ext uri="{FF2B5EF4-FFF2-40B4-BE49-F238E27FC236}">
                <a16:creationId xmlns:a16="http://schemas.microsoft.com/office/drawing/2014/main" id="{3AE4F5AD-5779-40D2-AD1E-6704576A63F9}"/>
              </a:ext>
            </a:extLst>
          </p:cNvPr>
          <p:cNvSpPr txBox="1"/>
          <p:nvPr/>
        </p:nvSpPr>
        <p:spPr>
          <a:xfrm>
            <a:off x="5039811" y="5860189"/>
            <a:ext cx="77973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rPr>
              <a:t>USG</a:t>
            </a:r>
            <a:endParaRPr kumimoji="0" lang="el-GR" sz="1400" b="0" i="0" u="none" strike="noStrike" kern="0" cap="none" spc="0" normalizeH="0" baseline="0" noProof="0" dirty="0">
              <a:ln>
                <a:noFill/>
              </a:ln>
              <a:solidFill>
                <a:schemeClr val="bg1"/>
              </a:solidFill>
              <a:effectLst/>
              <a:uLnTx/>
              <a:uFillTx/>
            </a:endParaRPr>
          </a:p>
        </p:txBody>
      </p:sp>
      <p:cxnSp>
        <p:nvCxnSpPr>
          <p:cNvPr id="106" name="536 - Ευθεία γραμμή σύνδεσης">
            <a:extLst>
              <a:ext uri="{FF2B5EF4-FFF2-40B4-BE49-F238E27FC236}">
                <a16:creationId xmlns:a16="http://schemas.microsoft.com/office/drawing/2014/main" id="{03D406D1-2242-42F5-8E6B-C50A9434960E}"/>
              </a:ext>
            </a:extLst>
          </p:cNvPr>
          <p:cNvCxnSpPr>
            <a:cxnSpLocks/>
          </p:cNvCxnSpPr>
          <p:nvPr/>
        </p:nvCxnSpPr>
        <p:spPr>
          <a:xfrm flipV="1">
            <a:off x="5458042" y="6108316"/>
            <a:ext cx="0" cy="216000"/>
          </a:xfrm>
          <a:prstGeom prst="line">
            <a:avLst/>
          </a:prstGeom>
          <a:noFill/>
          <a:ln w="9525" cap="flat" cmpd="sng" algn="ctr">
            <a:solidFill>
              <a:srgbClr val="9BBB59">
                <a:shade val="95000"/>
                <a:satMod val="105000"/>
              </a:srgbClr>
            </a:solidFill>
            <a:prstDash val="solid"/>
            <a:headEnd type="triangle" w="lg" len="med"/>
            <a:tailEnd type="triangle" w="lg" len="med"/>
          </a:ln>
          <a:effectLst/>
        </p:spPr>
      </p:cxnSp>
      <p:pic>
        <p:nvPicPr>
          <p:cNvPr id="107" name="Picture 106" descr="Image result for computer">
            <a:extLst>
              <a:ext uri="{FF2B5EF4-FFF2-40B4-BE49-F238E27FC236}">
                <a16:creationId xmlns:a16="http://schemas.microsoft.com/office/drawing/2014/main" id="{DFFF6930-7192-4995-885B-9B6C039D33FB}"/>
              </a:ext>
            </a:extLst>
          </p:cNvPr>
          <p:cNvPicPr>
            <a:picLocks noChangeArrowheads="1"/>
          </p:cNvPicPr>
          <p:nvPr/>
        </p:nvPicPr>
        <p:blipFill rotWithShape="1">
          <a:blip r:embed="rId5">
            <a:extLst>
              <a:ext uri="{28A0092B-C50C-407E-A947-70E740481C1C}">
                <a14:useLocalDpi xmlns:a14="http://schemas.microsoft.com/office/drawing/2010/main" val="0"/>
              </a:ext>
            </a:extLst>
          </a:blip>
          <a:srcRect l="8443" t="9026" r="76980" b="18706"/>
          <a:stretch/>
        </p:blipFill>
        <p:spPr bwMode="auto">
          <a:xfrm>
            <a:off x="5127640" y="6352568"/>
            <a:ext cx="216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7" descr="Image result for computer">
            <a:extLst>
              <a:ext uri="{FF2B5EF4-FFF2-40B4-BE49-F238E27FC236}">
                <a16:creationId xmlns:a16="http://schemas.microsoft.com/office/drawing/2014/main" id="{3E9B714C-E37C-49C7-8240-9E7BCEE0F7B4}"/>
              </a:ext>
            </a:extLst>
          </p:cNvPr>
          <p:cNvPicPr>
            <a:picLocks noChangeArrowheads="1"/>
          </p:cNvPicPr>
          <p:nvPr/>
        </p:nvPicPr>
        <p:blipFill rotWithShape="1">
          <a:blip r:embed="rId5">
            <a:extLst>
              <a:ext uri="{28A0092B-C50C-407E-A947-70E740481C1C}">
                <a14:useLocalDpi xmlns:a14="http://schemas.microsoft.com/office/drawing/2010/main" val="0"/>
              </a:ext>
            </a:extLst>
          </a:blip>
          <a:srcRect l="8443" t="9026" r="76980" b="18706"/>
          <a:stretch/>
        </p:blipFill>
        <p:spPr bwMode="auto">
          <a:xfrm>
            <a:off x="5365098" y="6352568"/>
            <a:ext cx="216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descr="Image result for computer">
            <a:extLst>
              <a:ext uri="{FF2B5EF4-FFF2-40B4-BE49-F238E27FC236}">
                <a16:creationId xmlns:a16="http://schemas.microsoft.com/office/drawing/2014/main" id="{2BCB1BBC-EF35-4197-A1A0-135FBBD5B523}"/>
              </a:ext>
            </a:extLst>
          </p:cNvPr>
          <p:cNvPicPr>
            <a:picLocks noChangeArrowheads="1"/>
          </p:cNvPicPr>
          <p:nvPr/>
        </p:nvPicPr>
        <p:blipFill rotWithShape="1">
          <a:blip r:embed="rId5">
            <a:extLst>
              <a:ext uri="{28A0092B-C50C-407E-A947-70E740481C1C}">
                <a14:useLocalDpi xmlns:a14="http://schemas.microsoft.com/office/drawing/2010/main" val="0"/>
              </a:ext>
            </a:extLst>
          </a:blip>
          <a:srcRect l="8443" t="9026" r="76980" b="18706"/>
          <a:stretch/>
        </p:blipFill>
        <p:spPr bwMode="auto">
          <a:xfrm>
            <a:off x="5602554" y="6352568"/>
            <a:ext cx="216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Image result for computer">
            <a:extLst>
              <a:ext uri="{FF2B5EF4-FFF2-40B4-BE49-F238E27FC236}">
                <a16:creationId xmlns:a16="http://schemas.microsoft.com/office/drawing/2014/main" id="{2A029ED0-C071-4F4B-82C4-C8513C9A299E}"/>
              </a:ext>
            </a:extLst>
          </p:cNvPr>
          <p:cNvPicPr>
            <a:picLocks noChangeArrowheads="1"/>
          </p:cNvPicPr>
          <p:nvPr/>
        </p:nvPicPr>
        <p:blipFill rotWithShape="1">
          <a:blip r:embed="rId5">
            <a:extLst>
              <a:ext uri="{28A0092B-C50C-407E-A947-70E740481C1C}">
                <a14:useLocalDpi xmlns:a14="http://schemas.microsoft.com/office/drawing/2010/main" val="0"/>
              </a:ext>
            </a:extLst>
          </a:blip>
          <a:srcRect l="8443" t="9026" r="76980" b="18706"/>
          <a:stretch/>
        </p:blipFill>
        <p:spPr bwMode="auto">
          <a:xfrm>
            <a:off x="6238507" y="6152428"/>
            <a:ext cx="343476" cy="49009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Image result for computer">
            <a:extLst>
              <a:ext uri="{FF2B5EF4-FFF2-40B4-BE49-F238E27FC236}">
                <a16:creationId xmlns:a16="http://schemas.microsoft.com/office/drawing/2014/main" id="{A56498D2-5206-4B54-B39A-5E7A8B2117D0}"/>
              </a:ext>
            </a:extLst>
          </p:cNvPr>
          <p:cNvPicPr>
            <a:picLocks noChangeArrowheads="1"/>
          </p:cNvPicPr>
          <p:nvPr/>
        </p:nvPicPr>
        <p:blipFill rotWithShape="1">
          <a:blip r:embed="rId5">
            <a:extLst>
              <a:ext uri="{28A0092B-C50C-407E-A947-70E740481C1C}">
                <a14:useLocalDpi xmlns:a14="http://schemas.microsoft.com/office/drawing/2010/main" val="0"/>
              </a:ext>
            </a:extLst>
          </a:blip>
          <a:srcRect l="8443" t="9026" r="76980" b="18706"/>
          <a:stretch/>
        </p:blipFill>
        <p:spPr bwMode="auto">
          <a:xfrm>
            <a:off x="6597152" y="6152428"/>
            <a:ext cx="343476" cy="490091"/>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a:extLst>
              <a:ext uri="{FF2B5EF4-FFF2-40B4-BE49-F238E27FC236}">
                <a16:creationId xmlns:a16="http://schemas.microsoft.com/office/drawing/2014/main" id="{0B41629E-BD4A-4C78-9CC4-BF440C36BB42}"/>
              </a:ext>
            </a:extLst>
          </p:cNvPr>
          <p:cNvSpPr/>
          <p:nvPr/>
        </p:nvSpPr>
        <p:spPr>
          <a:xfrm>
            <a:off x="2029639" y="5854148"/>
            <a:ext cx="7432413" cy="788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C21CF9F7-C40F-4665-A7EC-1055C3D434AD}"/>
              </a:ext>
            </a:extLst>
          </p:cNvPr>
          <p:cNvSpPr/>
          <p:nvPr/>
        </p:nvSpPr>
        <p:spPr>
          <a:xfrm>
            <a:off x="699854" y="4135935"/>
            <a:ext cx="8830518" cy="1749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6FD87159-D672-4C8D-85A6-3F67B9D558BE}"/>
              </a:ext>
            </a:extLst>
          </p:cNvPr>
          <p:cNvSpPr/>
          <p:nvPr/>
        </p:nvSpPr>
        <p:spPr>
          <a:xfrm>
            <a:off x="378372" y="1714329"/>
            <a:ext cx="9112469" cy="2451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240ED73A-4C08-4E0B-AFEF-D0A4E975B07C}"/>
              </a:ext>
            </a:extLst>
          </p:cNvPr>
          <p:cNvSpPr/>
          <p:nvPr/>
        </p:nvSpPr>
        <p:spPr>
          <a:xfrm>
            <a:off x="221516" y="1156137"/>
            <a:ext cx="9112469" cy="58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itle 5">
            <a:extLst>
              <a:ext uri="{FF2B5EF4-FFF2-40B4-BE49-F238E27FC236}">
                <a16:creationId xmlns:a16="http://schemas.microsoft.com/office/drawing/2014/main" id="{C4867D90-EFCB-48F4-A2F4-3286654F90F4}"/>
              </a:ext>
            </a:extLst>
          </p:cNvPr>
          <p:cNvSpPr>
            <a:spLocks noGrp="1"/>
          </p:cNvSpPr>
          <p:nvPr>
            <p:ph type="title"/>
          </p:nvPr>
        </p:nvSpPr>
        <p:spPr>
          <a:xfrm>
            <a:off x="373591" y="378067"/>
            <a:ext cx="10515600" cy="754210"/>
          </a:xfrm>
        </p:spPr>
        <p:txBody>
          <a:bodyPr/>
          <a:lstStyle/>
          <a:p>
            <a:r>
              <a:rPr lang="en-GB" dirty="0"/>
              <a:t>PHOENIX Simplified Architecture</a:t>
            </a:r>
          </a:p>
        </p:txBody>
      </p:sp>
    </p:spTree>
    <p:extLst>
      <p:ext uri="{BB962C8B-B14F-4D97-AF65-F5344CB8AC3E}">
        <p14:creationId xmlns:p14="http://schemas.microsoft.com/office/powerpoint/2010/main" val="349696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12"/>
                                        </p:tgtEl>
                                      </p:cBhvr>
                                    </p:animEffect>
                                    <p:set>
                                      <p:cBhvr>
                                        <p:cTn id="7" dur="1" fill="hold">
                                          <p:stCondLst>
                                            <p:cond delay="499"/>
                                          </p:stCondLst>
                                        </p:cTn>
                                        <p:tgtEl>
                                          <p:spTgt spid="1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113"/>
                                        </p:tgtEl>
                                      </p:cBhvr>
                                    </p:animEffect>
                                    <p:set>
                                      <p:cBhvr>
                                        <p:cTn id="12" dur="1" fill="hold">
                                          <p:stCondLst>
                                            <p:cond delay="499"/>
                                          </p:stCondLst>
                                        </p:cTn>
                                        <p:tgtEl>
                                          <p:spTgt spid="1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114"/>
                                        </p:tgtEl>
                                      </p:cBhvr>
                                    </p:animEffect>
                                    <p:set>
                                      <p:cBhvr>
                                        <p:cTn id="17" dur="1" fill="hold">
                                          <p:stCondLst>
                                            <p:cond delay="499"/>
                                          </p:stCondLst>
                                        </p:cTn>
                                        <p:tgtEl>
                                          <p:spTgt spid="1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15"/>
                                        </p:tgtEl>
                                      </p:cBhvr>
                                    </p:animEffect>
                                    <p:set>
                                      <p:cBhvr>
                                        <p:cTn id="22" dur="1" fill="hold">
                                          <p:stCondLst>
                                            <p:cond delay="49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46E292D4-D498-1B43-A11B-863DC5474CA0}"/>
              </a:ext>
            </a:extLst>
          </p:cNvPr>
          <p:cNvSpPr>
            <a:spLocks noGrp="1"/>
          </p:cNvSpPr>
          <p:nvPr>
            <p:ph type="title"/>
          </p:nvPr>
        </p:nvSpPr>
        <p:spPr/>
        <p:txBody>
          <a:bodyPr>
            <a:normAutofit fontScale="90000"/>
          </a:bodyPr>
          <a:lstStyle/>
          <a:p>
            <a:r>
              <a:rPr lang="en-US" dirty="0"/>
              <a:t>PHOENIX achievements</a:t>
            </a:r>
            <a:br>
              <a:rPr lang="en-US" dirty="0"/>
            </a:br>
            <a:r>
              <a:rPr lang="en-US" sz="2700" dirty="0"/>
              <a:t>Analysis &amp; Design</a:t>
            </a:r>
            <a:endParaRPr lang="el-GR" dirty="0"/>
          </a:p>
        </p:txBody>
      </p:sp>
      <p:sp>
        <p:nvSpPr>
          <p:cNvPr id="5" name="Content Placeholder 4">
            <a:extLst>
              <a:ext uri="{FF2B5EF4-FFF2-40B4-BE49-F238E27FC236}">
                <a16:creationId xmlns:a16="http://schemas.microsoft.com/office/drawing/2014/main" id="{6D19D914-C3EB-4C3B-8A5B-CBFF40D95D3F}"/>
              </a:ext>
            </a:extLst>
          </p:cNvPr>
          <p:cNvSpPr>
            <a:spLocks noGrp="1"/>
          </p:cNvSpPr>
          <p:nvPr>
            <p:ph idx="1"/>
          </p:nvPr>
        </p:nvSpPr>
        <p:spPr>
          <a:xfrm>
            <a:off x="622068" y="1289785"/>
            <a:ext cx="10360357" cy="5110460"/>
          </a:xfrm>
        </p:spPr>
        <p:txBody>
          <a:bodyPr>
            <a:normAutofit/>
          </a:bodyPr>
          <a:lstStyle/>
          <a:p>
            <a:pPr marL="0" indent="0">
              <a:lnSpc>
                <a:spcPct val="125000"/>
              </a:lnSpc>
              <a:spcBef>
                <a:spcPts val="600"/>
              </a:spcBef>
              <a:buNone/>
            </a:pPr>
            <a:r>
              <a:rPr lang="en-US" b="1" i="1" dirty="0">
                <a:solidFill>
                  <a:srgbClr val="FF6815"/>
                </a:solidFill>
              </a:rPr>
              <a:t>1. Risk Identification &amp; Classification</a:t>
            </a:r>
            <a:endParaRPr lang="en-GB" b="1" i="1" dirty="0">
              <a:solidFill>
                <a:srgbClr val="FF6815"/>
              </a:solidFill>
            </a:endParaRPr>
          </a:p>
          <a:p>
            <a:pPr>
              <a:lnSpc>
                <a:spcPct val="125000"/>
              </a:lnSpc>
              <a:spcBef>
                <a:spcPts val="600"/>
              </a:spcBef>
            </a:pPr>
            <a:r>
              <a:rPr lang="en-GB" sz="2000" b="1" dirty="0"/>
              <a:t>Risk identification </a:t>
            </a:r>
            <a:endParaRPr lang="en-GB" sz="2000" dirty="0"/>
          </a:p>
          <a:p>
            <a:pPr>
              <a:lnSpc>
                <a:spcPct val="125000"/>
              </a:lnSpc>
              <a:spcBef>
                <a:spcPts val="600"/>
              </a:spcBef>
            </a:pPr>
            <a:r>
              <a:rPr lang="en-GB" sz="2000" dirty="0"/>
              <a:t>Effective </a:t>
            </a:r>
            <a:r>
              <a:rPr lang="en-GB" sz="2000" b="1" i="1" dirty="0"/>
              <a:t>cyber incident &amp; attack </a:t>
            </a:r>
            <a:r>
              <a:rPr lang="en-GB" sz="2000" dirty="0"/>
              <a:t>detection, categorization, prioritization and mitigation</a:t>
            </a:r>
            <a:endParaRPr lang="en-GB" sz="2000" b="1" i="1" dirty="0"/>
          </a:p>
          <a:p>
            <a:pPr>
              <a:lnSpc>
                <a:spcPct val="125000"/>
              </a:lnSpc>
              <a:spcBef>
                <a:spcPts val="600"/>
              </a:spcBef>
            </a:pPr>
            <a:r>
              <a:rPr lang="en-GB" sz="2000" b="1" i="1" dirty="0"/>
              <a:t>Focus on high availability </a:t>
            </a:r>
            <a:r>
              <a:rPr lang="en-GB" sz="2000" i="1" dirty="0"/>
              <a:t>(resilience, survivability)</a:t>
            </a:r>
            <a:r>
              <a:rPr lang="en-GB" sz="2000" dirty="0"/>
              <a:t>, </a:t>
            </a:r>
            <a:r>
              <a:rPr lang="en-GB" sz="2000" b="1" i="1" dirty="0"/>
              <a:t>fast recovery</a:t>
            </a:r>
            <a:r>
              <a:rPr lang="en-GB" sz="2000" dirty="0"/>
              <a:t> and </a:t>
            </a:r>
            <a:r>
              <a:rPr lang="en-GB" sz="2000" b="1" i="1" dirty="0"/>
              <a:t>data privacy</a:t>
            </a:r>
            <a:r>
              <a:rPr lang="en-GB" dirty="0"/>
              <a:t>.</a:t>
            </a:r>
            <a:endParaRPr lang="el-GR" dirty="0"/>
          </a:p>
          <a:p>
            <a:pPr lvl="2">
              <a:lnSpc>
                <a:spcPct val="125000"/>
              </a:lnSpc>
              <a:spcBef>
                <a:spcPts val="600"/>
              </a:spcBef>
              <a:buClrTx/>
              <a:buSzTx/>
              <a:buFont typeface="Wingdings" panose="05000000000000000000" pitchFamily="2" charset="2"/>
              <a:buChar char="ü"/>
              <a:defRPr/>
            </a:pPr>
            <a:endParaRPr lang="en-US" sz="2000" dirty="0">
              <a:solidFill>
                <a:srgbClr val="00B050"/>
              </a:solidFill>
            </a:endParaRPr>
          </a:p>
          <a:p>
            <a:pPr lvl="2">
              <a:lnSpc>
                <a:spcPct val="125000"/>
              </a:lnSpc>
              <a:spcBef>
                <a:spcPts val="600"/>
              </a:spcBef>
              <a:buClrTx/>
              <a:buSzTx/>
              <a:buFont typeface="Wingdings" panose="05000000000000000000" pitchFamily="2" charset="2"/>
              <a:buChar char="ü"/>
              <a:defRPr/>
            </a:pPr>
            <a:r>
              <a:rPr lang="en-US" sz="2000" dirty="0">
                <a:solidFill>
                  <a:srgbClr val="00B050"/>
                </a:solidFill>
              </a:rPr>
              <a:t>Analysis of all aspects of Interdependent cyber-human EPES Protection</a:t>
            </a:r>
          </a:p>
          <a:p>
            <a:pPr lvl="2">
              <a:lnSpc>
                <a:spcPct val="125000"/>
              </a:lnSpc>
              <a:spcBef>
                <a:spcPts val="600"/>
              </a:spcBef>
              <a:buClrTx/>
              <a:buSzTx/>
              <a:buFont typeface="Wingdings" panose="05000000000000000000" pitchFamily="2" charset="2"/>
              <a:buChar char="ü"/>
              <a:defRPr/>
            </a:pPr>
            <a:r>
              <a:rPr lang="en-US" sz="2000" dirty="0">
                <a:solidFill>
                  <a:srgbClr val="00B050"/>
                </a:solidFill>
              </a:rPr>
              <a:t>Designed a risk assessment framework to classify the EPES into secure tiers</a:t>
            </a:r>
            <a:endParaRPr lang="el-GR" sz="2000" dirty="0">
              <a:solidFill>
                <a:srgbClr val="00B050"/>
              </a:solidFill>
            </a:endParaRPr>
          </a:p>
          <a:p>
            <a:pPr lvl="2">
              <a:lnSpc>
                <a:spcPct val="125000"/>
              </a:lnSpc>
              <a:spcBef>
                <a:spcPts val="600"/>
              </a:spcBef>
              <a:buClrTx/>
              <a:buSzTx/>
              <a:buFont typeface="Wingdings" panose="05000000000000000000" pitchFamily="2" charset="2"/>
              <a:buChar char="ü"/>
              <a:defRPr/>
            </a:pPr>
            <a:r>
              <a:rPr lang="en-US" sz="2000" dirty="0">
                <a:solidFill>
                  <a:srgbClr val="00B050"/>
                </a:solidFill>
              </a:rPr>
              <a:t>Security / Privacy / Survivability by design principles identified and adopted</a:t>
            </a:r>
            <a:endParaRPr lang="el-GR" sz="2000" dirty="0">
              <a:solidFill>
                <a:srgbClr val="00B050"/>
              </a:solidFill>
            </a:endParaRPr>
          </a:p>
          <a:p>
            <a:pPr lvl="2">
              <a:lnSpc>
                <a:spcPct val="125000"/>
              </a:lnSpc>
              <a:spcBef>
                <a:spcPts val="600"/>
              </a:spcBef>
              <a:buClrTx/>
              <a:buSzTx/>
              <a:buFont typeface="Wingdings" panose="05000000000000000000" pitchFamily="2" charset="2"/>
              <a:buChar char="ü"/>
              <a:defRPr/>
            </a:pPr>
            <a:r>
              <a:rPr lang="en-US" sz="2000" dirty="0">
                <a:solidFill>
                  <a:srgbClr val="00B050"/>
                </a:solidFill>
              </a:rPr>
              <a:t>Privacy, data Protection, Ethics, Security and Societal (PRESS) framework</a:t>
            </a:r>
            <a:endParaRPr lang="el-GR" sz="2000" dirty="0">
              <a:solidFill>
                <a:srgbClr val="00B050"/>
              </a:solidFill>
            </a:endParaRPr>
          </a:p>
        </p:txBody>
      </p:sp>
      <p:pic>
        <p:nvPicPr>
          <p:cNvPr id="2050" name="Picture 2" descr="Correct Tick High Res Stock Images | Shutterstock">
            <a:extLst>
              <a:ext uri="{FF2B5EF4-FFF2-40B4-BE49-F238E27FC236}">
                <a16:creationId xmlns:a16="http://schemas.microsoft.com/office/drawing/2014/main" id="{C3DDE42E-8686-4DBE-B6E1-BF815F8D1A1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12" b="9754"/>
          <a:stretch/>
        </p:blipFill>
        <p:spPr bwMode="auto">
          <a:xfrm>
            <a:off x="10997354" y="3737718"/>
            <a:ext cx="688785" cy="478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rrect Tick High Res Stock Images | Shutterstock">
            <a:extLst>
              <a:ext uri="{FF2B5EF4-FFF2-40B4-BE49-F238E27FC236}">
                <a16:creationId xmlns:a16="http://schemas.microsoft.com/office/drawing/2014/main" id="{5C0EB439-ADE1-4E3B-B4F7-4CB00F382B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12" b="9754"/>
          <a:stretch/>
        </p:blipFill>
        <p:spPr bwMode="auto">
          <a:xfrm>
            <a:off x="10997354" y="4198126"/>
            <a:ext cx="688785" cy="478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rrect Tick High Res Stock Images | Shutterstock">
            <a:extLst>
              <a:ext uri="{FF2B5EF4-FFF2-40B4-BE49-F238E27FC236}">
                <a16:creationId xmlns:a16="http://schemas.microsoft.com/office/drawing/2014/main" id="{3B9478E3-0C1D-4E0E-B617-7D414DB14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12" b="9754"/>
          <a:stretch/>
        </p:blipFill>
        <p:spPr bwMode="auto">
          <a:xfrm>
            <a:off x="10997354" y="4658534"/>
            <a:ext cx="688785" cy="4783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rrect Tick High Res Stock Images | Shutterstock">
            <a:extLst>
              <a:ext uri="{FF2B5EF4-FFF2-40B4-BE49-F238E27FC236}">
                <a16:creationId xmlns:a16="http://schemas.microsoft.com/office/drawing/2014/main" id="{7BDEF711-2CB9-4825-96E3-CF990DEEDA0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12" b="9754"/>
          <a:stretch/>
        </p:blipFill>
        <p:spPr bwMode="auto">
          <a:xfrm>
            <a:off x="10997354" y="5118942"/>
            <a:ext cx="688785" cy="4783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13C1A5-CEB5-406D-9531-CD7240A8E59E}"/>
              </a:ext>
            </a:extLst>
          </p:cNvPr>
          <p:cNvPicPr>
            <a:picLocks noChangeAspect="1"/>
          </p:cNvPicPr>
          <p:nvPr/>
        </p:nvPicPr>
        <p:blipFill>
          <a:blip r:embed="rId3"/>
          <a:stretch>
            <a:fillRect/>
          </a:stretch>
        </p:blipFill>
        <p:spPr>
          <a:xfrm>
            <a:off x="9928740" y="125129"/>
            <a:ext cx="949467" cy="986946"/>
          </a:xfrm>
          <a:prstGeom prst="rect">
            <a:avLst/>
          </a:prstGeom>
        </p:spPr>
      </p:pic>
    </p:spTree>
    <p:extLst>
      <p:ext uri="{BB962C8B-B14F-4D97-AF65-F5344CB8AC3E}">
        <p14:creationId xmlns:p14="http://schemas.microsoft.com/office/powerpoint/2010/main" val="41654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6">
            <a:extLst>
              <a:ext uri="{FF2B5EF4-FFF2-40B4-BE49-F238E27FC236}">
                <a16:creationId xmlns:a16="http://schemas.microsoft.com/office/drawing/2014/main" id="{43E69E50-3678-E149-8BB4-C78369682397}"/>
              </a:ext>
            </a:extLst>
          </p:cNvPr>
          <p:cNvGraphicFramePr>
            <a:graphicFrameLocks noGrp="1"/>
          </p:cNvGraphicFramePr>
          <p:nvPr>
            <p:ph idx="1"/>
            <p:extLst>
              <p:ext uri="{D42A27DB-BD31-4B8C-83A1-F6EECF244321}">
                <p14:modId xmlns:p14="http://schemas.microsoft.com/office/powerpoint/2010/main" val="2206241449"/>
              </p:ext>
            </p:extLst>
          </p:nvPr>
        </p:nvGraphicFramePr>
        <p:xfrm>
          <a:off x="622300" y="1609725"/>
          <a:ext cx="10515600" cy="457200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777206263"/>
                    </a:ext>
                  </a:extLst>
                </a:gridCol>
                <a:gridCol w="3505200">
                  <a:extLst>
                    <a:ext uri="{9D8B030D-6E8A-4147-A177-3AD203B41FA5}">
                      <a16:colId xmlns:a16="http://schemas.microsoft.com/office/drawing/2014/main" val="4262257546"/>
                    </a:ext>
                  </a:extLst>
                </a:gridCol>
                <a:gridCol w="3505200">
                  <a:extLst>
                    <a:ext uri="{9D8B030D-6E8A-4147-A177-3AD203B41FA5}">
                      <a16:colId xmlns:a16="http://schemas.microsoft.com/office/drawing/2014/main" val="3153191867"/>
                    </a:ext>
                  </a:extLst>
                </a:gridCol>
              </a:tblGrid>
              <a:tr h="370840">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Secure, Persistent Communications</a:t>
                      </a:r>
                      <a:br>
                        <a:rPr lang="en-US" dirty="0"/>
                      </a:br>
                      <a:endParaRPr lang="el-GR" dirty="0"/>
                    </a:p>
                  </a:txBody>
                  <a:tcPr/>
                </a:tc>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EPES Situation Awareness, Perception and Comprehension</a:t>
                      </a:r>
                    </a:p>
                    <a:p>
                      <a:pPr algn="ctr"/>
                      <a:endParaRPr lang="el-GR" dirty="0"/>
                    </a:p>
                  </a:txBody>
                  <a:tcPr/>
                </a:tc>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Privacy Protection Enforcement</a:t>
                      </a:r>
                    </a:p>
                    <a:p>
                      <a:pPr algn="ctr"/>
                      <a:endParaRPr lang="el-GR" dirty="0"/>
                    </a:p>
                  </a:txBody>
                  <a:tcPr/>
                </a:tc>
                <a:extLst>
                  <a:ext uri="{0D108BD9-81ED-4DB2-BD59-A6C34878D82A}">
                    <a16:rowId xmlns:a16="http://schemas.microsoft.com/office/drawing/2014/main" val="3268141223"/>
                  </a:ext>
                </a:extLst>
              </a:tr>
              <a:tr h="370840">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Incidents Mitigation and Enforcement of Countermeasures</a:t>
                      </a:r>
                    </a:p>
                    <a:p>
                      <a:pPr algn="ctr"/>
                      <a:endParaRPr lang="el-GR" dirty="0"/>
                    </a:p>
                  </a:txBody>
                  <a:tcPr/>
                </a:tc>
                <a:tc>
                  <a:txBody>
                    <a:bodyPr/>
                    <a:lstStyle/>
                    <a:p>
                      <a:pPr algn="ctr"/>
                      <a:endParaRPr lang="en-US" dirty="0"/>
                    </a:p>
                    <a:p>
                      <a:pPr algn="ctr"/>
                      <a:endParaRPr lang="en-US" dirty="0"/>
                    </a:p>
                    <a:p>
                      <a:pPr algn="ctr"/>
                      <a:endParaRPr lang="en-US" dirty="0"/>
                    </a:p>
                    <a:p>
                      <a:pPr algn="ctr"/>
                      <a:endParaRPr lang="en-US" dirty="0"/>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Incidents’ Information Sharing Platform </a:t>
                      </a:r>
                    </a:p>
                    <a:p>
                      <a:pPr algn="ctr"/>
                      <a:endParaRPr lang="el-G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r>
                        <a:rPr lang="en-US" dirty="0"/>
                        <a:t>Integration</a:t>
                      </a:r>
                    </a:p>
                    <a:p>
                      <a:pPr algn="ctr"/>
                      <a:r>
                        <a:rPr lang="en-US" dirty="0"/>
                        <a:t>Security and Privacy as a Service </a:t>
                      </a:r>
                    </a:p>
                    <a:p>
                      <a:pPr algn="ctr"/>
                      <a:endParaRPr lang="en-US" dirty="0"/>
                    </a:p>
                  </a:txBody>
                  <a:tcPr/>
                </a:tc>
                <a:extLst>
                  <a:ext uri="{0D108BD9-81ED-4DB2-BD59-A6C34878D82A}">
                    <a16:rowId xmlns:a16="http://schemas.microsoft.com/office/drawing/2014/main" val="3697204507"/>
                  </a:ext>
                </a:extLst>
              </a:tr>
            </a:tbl>
          </a:graphicData>
        </a:graphic>
      </p:graphicFrame>
      <p:sp>
        <p:nvSpPr>
          <p:cNvPr id="4" name="Τίτλος 3">
            <a:extLst>
              <a:ext uri="{FF2B5EF4-FFF2-40B4-BE49-F238E27FC236}">
                <a16:creationId xmlns:a16="http://schemas.microsoft.com/office/drawing/2014/main" id="{5B09BB40-4816-2F4E-A3A9-2FEAC49F411C}"/>
              </a:ext>
            </a:extLst>
          </p:cNvPr>
          <p:cNvSpPr>
            <a:spLocks noGrp="1"/>
          </p:cNvSpPr>
          <p:nvPr>
            <p:ph type="title"/>
          </p:nvPr>
        </p:nvSpPr>
        <p:spPr/>
        <p:txBody>
          <a:bodyPr>
            <a:normAutofit fontScale="90000"/>
          </a:bodyPr>
          <a:lstStyle/>
          <a:p>
            <a:r>
              <a:rPr lang="en-US" dirty="0"/>
              <a:t>PHOENIX achievements</a:t>
            </a:r>
            <a:br>
              <a:rPr lang="en-US" dirty="0"/>
            </a:br>
            <a:r>
              <a:rPr lang="en-US" dirty="0"/>
              <a:t>Prototypes</a:t>
            </a:r>
            <a:endParaRPr lang="el-GR" dirty="0"/>
          </a:p>
        </p:txBody>
      </p:sp>
      <p:pic>
        <p:nvPicPr>
          <p:cNvPr id="8" name="Εικόνα 7">
            <a:extLst>
              <a:ext uri="{FF2B5EF4-FFF2-40B4-BE49-F238E27FC236}">
                <a16:creationId xmlns:a16="http://schemas.microsoft.com/office/drawing/2014/main" id="{B86E7A42-3A41-0345-8B88-2370719FB37B}"/>
              </a:ext>
            </a:extLst>
          </p:cNvPr>
          <p:cNvPicPr>
            <a:picLocks noChangeAspect="1"/>
          </p:cNvPicPr>
          <p:nvPr/>
        </p:nvPicPr>
        <p:blipFill>
          <a:blip r:embed="rId2"/>
          <a:stretch>
            <a:fillRect/>
          </a:stretch>
        </p:blipFill>
        <p:spPr>
          <a:xfrm>
            <a:off x="2240280" y="1959737"/>
            <a:ext cx="762000" cy="762000"/>
          </a:xfrm>
          <a:prstGeom prst="rect">
            <a:avLst/>
          </a:prstGeom>
        </p:spPr>
      </p:pic>
      <p:pic>
        <p:nvPicPr>
          <p:cNvPr id="10" name="Εικόνα 9">
            <a:extLst>
              <a:ext uri="{FF2B5EF4-FFF2-40B4-BE49-F238E27FC236}">
                <a16:creationId xmlns:a16="http://schemas.microsoft.com/office/drawing/2014/main" id="{C97BB3CE-9173-264B-AB5A-537FC0A9B498}"/>
              </a:ext>
            </a:extLst>
          </p:cNvPr>
          <p:cNvPicPr>
            <a:picLocks noChangeAspect="1"/>
          </p:cNvPicPr>
          <p:nvPr/>
        </p:nvPicPr>
        <p:blipFill>
          <a:blip r:embed="rId3"/>
          <a:stretch>
            <a:fillRect/>
          </a:stretch>
        </p:blipFill>
        <p:spPr>
          <a:xfrm>
            <a:off x="5765798" y="1972437"/>
            <a:ext cx="660400" cy="749300"/>
          </a:xfrm>
          <a:prstGeom prst="rect">
            <a:avLst/>
          </a:prstGeom>
        </p:spPr>
      </p:pic>
      <p:pic>
        <p:nvPicPr>
          <p:cNvPr id="12" name="Εικόνα 11">
            <a:extLst>
              <a:ext uri="{FF2B5EF4-FFF2-40B4-BE49-F238E27FC236}">
                <a16:creationId xmlns:a16="http://schemas.microsoft.com/office/drawing/2014/main" id="{5ED23F91-2663-CD4D-9AB8-B93F3DCA12C5}"/>
              </a:ext>
            </a:extLst>
          </p:cNvPr>
          <p:cNvPicPr>
            <a:picLocks noChangeAspect="1"/>
          </p:cNvPicPr>
          <p:nvPr/>
        </p:nvPicPr>
        <p:blipFill>
          <a:blip r:embed="rId4"/>
          <a:stretch>
            <a:fillRect/>
          </a:stretch>
        </p:blipFill>
        <p:spPr>
          <a:xfrm>
            <a:off x="9189716" y="2010537"/>
            <a:ext cx="723900" cy="711200"/>
          </a:xfrm>
          <a:prstGeom prst="rect">
            <a:avLst/>
          </a:prstGeom>
        </p:spPr>
      </p:pic>
      <p:pic>
        <p:nvPicPr>
          <p:cNvPr id="14" name="Εικόνα 13" descr="Εικόνα που περιέχει κείμενο, clipart&#10;&#10;Περιγραφή που δημιουργήθηκε αυτόματα">
            <a:extLst>
              <a:ext uri="{FF2B5EF4-FFF2-40B4-BE49-F238E27FC236}">
                <a16:creationId xmlns:a16="http://schemas.microsoft.com/office/drawing/2014/main" id="{105F5DAF-5A08-E642-89A0-CC5D53D54D63}"/>
              </a:ext>
            </a:extLst>
          </p:cNvPr>
          <p:cNvPicPr>
            <a:picLocks noChangeAspect="1"/>
          </p:cNvPicPr>
          <p:nvPr/>
        </p:nvPicPr>
        <p:blipFill>
          <a:blip r:embed="rId5"/>
          <a:stretch>
            <a:fillRect/>
          </a:stretch>
        </p:blipFill>
        <p:spPr>
          <a:xfrm>
            <a:off x="2170430" y="4108577"/>
            <a:ext cx="901700" cy="838200"/>
          </a:xfrm>
          <a:prstGeom prst="rect">
            <a:avLst/>
          </a:prstGeom>
        </p:spPr>
      </p:pic>
      <p:pic>
        <p:nvPicPr>
          <p:cNvPr id="16" name="Εικόνα 15">
            <a:extLst>
              <a:ext uri="{FF2B5EF4-FFF2-40B4-BE49-F238E27FC236}">
                <a16:creationId xmlns:a16="http://schemas.microsoft.com/office/drawing/2014/main" id="{66740F7C-E209-1F47-8BD4-740B564F0977}"/>
              </a:ext>
            </a:extLst>
          </p:cNvPr>
          <p:cNvPicPr>
            <a:picLocks noChangeAspect="1"/>
          </p:cNvPicPr>
          <p:nvPr/>
        </p:nvPicPr>
        <p:blipFill>
          <a:blip r:embed="rId6"/>
          <a:stretch>
            <a:fillRect/>
          </a:stretch>
        </p:blipFill>
        <p:spPr>
          <a:xfrm>
            <a:off x="5511595" y="3990000"/>
            <a:ext cx="1092200" cy="850900"/>
          </a:xfrm>
          <a:prstGeom prst="rect">
            <a:avLst/>
          </a:prstGeom>
        </p:spPr>
      </p:pic>
      <p:pic>
        <p:nvPicPr>
          <p:cNvPr id="11" name="Εικόνα 10">
            <a:extLst>
              <a:ext uri="{FF2B5EF4-FFF2-40B4-BE49-F238E27FC236}">
                <a16:creationId xmlns:a16="http://schemas.microsoft.com/office/drawing/2014/main" id="{9006EAC9-F951-8A41-9BA2-7623ADD0CABA}"/>
              </a:ext>
            </a:extLst>
          </p:cNvPr>
          <p:cNvPicPr>
            <a:picLocks noChangeAspect="1"/>
          </p:cNvPicPr>
          <p:nvPr/>
        </p:nvPicPr>
        <p:blipFill>
          <a:blip r:embed="rId7"/>
          <a:stretch>
            <a:fillRect/>
          </a:stretch>
        </p:blipFill>
        <p:spPr>
          <a:xfrm>
            <a:off x="9089122" y="4219802"/>
            <a:ext cx="723900" cy="635000"/>
          </a:xfrm>
          <a:prstGeom prst="rect">
            <a:avLst/>
          </a:prstGeom>
        </p:spPr>
      </p:pic>
    </p:spTree>
    <p:extLst>
      <p:ext uri="{BB962C8B-B14F-4D97-AF65-F5344CB8AC3E}">
        <p14:creationId xmlns:p14="http://schemas.microsoft.com/office/powerpoint/2010/main" val="34725119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5C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seGRID_General Presentation" id="{E7671354-9AF0-49CA-B0A9-00067A57E677}" vid="{61979F8C-301A-478C-9812-2284072581F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DEFENDER_Template</Template>
  <TotalTime>0</TotalTime>
  <Words>1015</Words>
  <Application>Microsoft Office PowerPoint</Application>
  <PresentationFormat>Widescreen</PresentationFormat>
  <Paragraphs>190</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Tema de Office</vt:lpstr>
      <vt:lpstr>Standardization impact over Cybersecurity in Phoenix Project </vt:lpstr>
      <vt:lpstr>Cybersecurity </vt:lpstr>
      <vt:lpstr>Shaping Europe’s digital future </vt:lpstr>
      <vt:lpstr>Project Overview</vt:lpstr>
      <vt:lpstr>PHOENIX Challenge</vt:lpstr>
      <vt:lpstr>Vision and Scope</vt:lpstr>
      <vt:lpstr>PHOENIX Simplified Architecture</vt:lpstr>
      <vt:lpstr>PHOENIX achievements Analysis &amp; Design</vt:lpstr>
      <vt:lpstr>PHOENIX achievements Prototypes</vt:lpstr>
      <vt:lpstr>PHOENIX Large Scale Pilots</vt:lpstr>
      <vt:lpstr>Overview</vt:lpstr>
      <vt:lpstr>Cybersecurity and standardization </vt:lpstr>
      <vt:lpstr>Cybersecurity and Certification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Lorenzo Giunta</dc:creator>
  <cp:lastModifiedBy>Paul Lacatus</cp:lastModifiedBy>
  <cp:revision>449</cp:revision>
  <cp:lastPrinted>2017-09-06T08:13:42Z</cp:lastPrinted>
  <dcterms:created xsi:type="dcterms:W3CDTF">2017-07-15T17:30:16Z</dcterms:created>
  <dcterms:modified xsi:type="dcterms:W3CDTF">2021-10-28T07:07:58Z</dcterms:modified>
</cp:coreProperties>
</file>