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2715E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2715E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2715E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1997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19971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0730" cy="1511935"/>
          </a:xfrm>
          <a:custGeom>
            <a:avLst/>
            <a:gdLst/>
            <a:ahLst/>
            <a:cxnLst/>
            <a:rect l="l" t="t" r="r" b="b"/>
            <a:pathLst>
              <a:path w="12190730" h="1511935">
                <a:moveTo>
                  <a:pt x="0" y="1511808"/>
                </a:moveTo>
                <a:lnTo>
                  <a:pt x="12190476" y="1511808"/>
                </a:lnTo>
                <a:lnTo>
                  <a:pt x="12190476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D9D9D9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649210"/>
            <a:ext cx="12190730" cy="208915"/>
          </a:xfrm>
          <a:custGeom>
            <a:avLst/>
            <a:gdLst/>
            <a:ahLst/>
            <a:cxnLst/>
            <a:rect l="l" t="t" r="r" b="b"/>
            <a:pathLst>
              <a:path w="12190730" h="208915">
                <a:moveTo>
                  <a:pt x="12190476" y="0"/>
                </a:moveTo>
                <a:lnTo>
                  <a:pt x="0" y="0"/>
                </a:lnTo>
                <a:lnTo>
                  <a:pt x="0" y="208786"/>
                </a:lnTo>
                <a:lnTo>
                  <a:pt x="12190476" y="208786"/>
                </a:lnTo>
                <a:lnTo>
                  <a:pt x="12190476" y="0"/>
                </a:lnTo>
                <a:close/>
              </a:path>
            </a:pathLst>
          </a:custGeom>
          <a:solidFill>
            <a:srgbClr val="42715E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144" y="1511808"/>
            <a:ext cx="12181840" cy="76200"/>
          </a:xfrm>
          <a:custGeom>
            <a:avLst/>
            <a:gdLst/>
            <a:ahLst/>
            <a:cxnLst/>
            <a:rect l="l" t="t" r="r" b="b"/>
            <a:pathLst>
              <a:path w="12181840" h="76200">
                <a:moveTo>
                  <a:pt x="0" y="76200"/>
                </a:moveTo>
                <a:lnTo>
                  <a:pt x="12181332" y="76200"/>
                </a:lnTo>
                <a:lnTo>
                  <a:pt x="121813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674352" y="156971"/>
            <a:ext cx="2020824" cy="1156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410" y="14681"/>
            <a:ext cx="11365179" cy="1233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2715E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961845"/>
            <a:ext cx="10891519" cy="418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1" Type="http://schemas.openxmlformats.org/officeDocument/2006/relationships/image" Target="../media/image12.jpg"/><Relationship Id="rId12" Type="http://schemas.openxmlformats.org/officeDocument/2006/relationships/image" Target="../media/image13.jpg"/><Relationship Id="rId13" Type="http://schemas.openxmlformats.org/officeDocument/2006/relationships/image" Target="../media/image14.jpg"/><Relationship Id="rId14" Type="http://schemas.openxmlformats.org/officeDocument/2006/relationships/image" Target="../media/image15.jpg"/><Relationship Id="rId15" Type="http://schemas.openxmlformats.org/officeDocument/2006/relationships/image" Target="../media/image16.jpg"/><Relationship Id="rId16" Type="http://schemas.openxmlformats.org/officeDocument/2006/relationships/image" Target="../media/image17.png"/><Relationship Id="rId17" Type="http://schemas.openxmlformats.org/officeDocument/2006/relationships/image" Target="../media/image18.jpg"/><Relationship Id="rId18" Type="http://schemas.openxmlformats.org/officeDocument/2006/relationships/image" Target="../media/image19.jpg"/><Relationship Id="rId19" Type="http://schemas.openxmlformats.org/officeDocument/2006/relationships/image" Target="../media/image20.png"/><Relationship Id="rId20" Type="http://schemas.openxmlformats.org/officeDocument/2006/relationships/image" Target="../media/image21.jpg"/><Relationship Id="rId21" Type="http://schemas.openxmlformats.org/officeDocument/2006/relationships/image" Target="../media/image22.jpg"/><Relationship Id="rId22" Type="http://schemas.openxmlformats.org/officeDocument/2006/relationships/image" Target="../media/image23.png"/><Relationship Id="rId23" Type="http://schemas.openxmlformats.org/officeDocument/2006/relationships/image" Target="../media/image24.jpg"/><Relationship Id="rId24" Type="http://schemas.openxmlformats.org/officeDocument/2006/relationships/image" Target="../media/image25.jp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hyperlink" Target="https://twitter.com/CROSSBOW_H2020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jpg"/><Relationship Id="rId16" Type="http://schemas.openxmlformats.org/officeDocument/2006/relationships/image" Target="../media/image43.jp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jpg"/><Relationship Id="rId23" Type="http://schemas.openxmlformats.org/officeDocument/2006/relationships/image" Target="../media/image50.png"/><Relationship Id="rId24" Type="http://schemas.openxmlformats.org/officeDocument/2006/relationships/image" Target="../media/image51.jpg"/><Relationship Id="rId25" Type="http://schemas.openxmlformats.org/officeDocument/2006/relationships/image" Target="../media/image52.png"/><Relationship Id="rId26" Type="http://schemas.openxmlformats.org/officeDocument/2006/relationships/image" Target="../media/image53.jpg"/><Relationship Id="rId27" Type="http://schemas.openxmlformats.org/officeDocument/2006/relationships/image" Target="../media/image54.png"/><Relationship Id="rId28" Type="http://schemas.openxmlformats.org/officeDocument/2006/relationships/image" Target="../media/image55.png"/><Relationship Id="rId29" Type="http://schemas.openxmlformats.org/officeDocument/2006/relationships/image" Target="../media/image56.jpg"/><Relationship Id="rId30" Type="http://schemas.openxmlformats.org/officeDocument/2006/relationships/image" Target="../media/image57.jpg"/><Relationship Id="rId31" Type="http://schemas.openxmlformats.org/officeDocument/2006/relationships/image" Target="../media/image58.jpg"/><Relationship Id="rId32" Type="http://schemas.openxmlformats.org/officeDocument/2006/relationships/image" Target="../media/image59.png"/><Relationship Id="rId33" Type="http://schemas.openxmlformats.org/officeDocument/2006/relationships/image" Target="../media/image60.png"/><Relationship Id="rId34" Type="http://schemas.openxmlformats.org/officeDocument/2006/relationships/image" Target="../media/image61.png"/><Relationship Id="rId35" Type="http://schemas.openxmlformats.org/officeDocument/2006/relationships/image" Target="../media/image62.png"/><Relationship Id="rId36" Type="http://schemas.openxmlformats.org/officeDocument/2006/relationships/image" Target="../media/image63.jpg"/><Relationship Id="rId37" Type="http://schemas.openxmlformats.org/officeDocument/2006/relationships/image" Target="../media/image64.jpg"/><Relationship Id="rId38" Type="http://schemas.openxmlformats.org/officeDocument/2006/relationships/image" Target="../media/image65.jpg"/><Relationship Id="rId39" Type="http://schemas.openxmlformats.org/officeDocument/2006/relationships/image" Target="../media/image66.png"/><Relationship Id="rId40" Type="http://schemas.openxmlformats.org/officeDocument/2006/relationships/image" Target="../media/image67.png"/><Relationship Id="rId41" Type="http://schemas.openxmlformats.org/officeDocument/2006/relationships/image" Target="../media/image68.jpg"/><Relationship Id="rId42" Type="http://schemas.openxmlformats.org/officeDocument/2006/relationships/image" Target="../media/image69.jpg"/><Relationship Id="rId43" Type="http://schemas.openxmlformats.org/officeDocument/2006/relationships/image" Target="../media/image70.jpg"/><Relationship Id="rId44" Type="http://schemas.openxmlformats.org/officeDocument/2006/relationships/image" Target="../media/image71.png"/><Relationship Id="rId45" Type="http://schemas.openxmlformats.org/officeDocument/2006/relationships/image" Target="../media/image7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1291" y="147573"/>
            <a:ext cx="615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latin typeface="Trebuchet MS"/>
                <a:cs typeface="Trebuchet MS"/>
              </a:rPr>
              <a:t>C</a:t>
            </a:r>
            <a:r>
              <a:rPr dirty="0" sz="900" spc="-35" b="1">
                <a:latin typeface="Trebuchet MS"/>
                <a:cs typeface="Trebuchet MS"/>
              </a:rPr>
              <a:t>oo</a:t>
            </a:r>
            <a:r>
              <a:rPr dirty="0" sz="900" spc="-114" b="1">
                <a:latin typeface="Trebuchet MS"/>
                <a:cs typeface="Trebuchet MS"/>
              </a:rPr>
              <a:t>r</a:t>
            </a:r>
            <a:r>
              <a:rPr dirty="0" sz="900" spc="-55" b="1">
                <a:latin typeface="Trebuchet MS"/>
                <a:cs typeface="Trebuchet MS"/>
              </a:rPr>
              <a:t>d</a:t>
            </a:r>
            <a:r>
              <a:rPr dirty="0" sz="900" spc="-35" b="1">
                <a:latin typeface="Trebuchet MS"/>
                <a:cs typeface="Trebuchet MS"/>
              </a:rPr>
              <a:t>i</a:t>
            </a:r>
            <a:r>
              <a:rPr dirty="0" sz="900" spc="-35" b="1">
                <a:latin typeface="Trebuchet MS"/>
                <a:cs typeface="Trebuchet MS"/>
              </a:rPr>
              <a:t>n</a:t>
            </a:r>
            <a:r>
              <a:rPr dirty="0" sz="900" spc="-25" b="1">
                <a:latin typeface="Trebuchet MS"/>
                <a:cs typeface="Trebuchet MS"/>
              </a:rPr>
              <a:t>a</a:t>
            </a:r>
            <a:r>
              <a:rPr dirty="0" sz="900" spc="-135" b="1">
                <a:latin typeface="Trebuchet MS"/>
                <a:cs typeface="Trebuchet MS"/>
              </a:rPr>
              <a:t>t</a:t>
            </a:r>
            <a:r>
              <a:rPr dirty="0" sz="900" spc="-80" b="1">
                <a:latin typeface="Trebuchet MS"/>
                <a:cs typeface="Trebuchet MS"/>
              </a:rPr>
              <a:t>o</a:t>
            </a:r>
            <a:r>
              <a:rPr dirty="0" sz="900" spc="-65" b="1">
                <a:latin typeface="Trebuchet MS"/>
                <a:cs typeface="Trebuchet MS"/>
              </a:rPr>
              <a:t>r</a:t>
            </a:r>
            <a:r>
              <a:rPr dirty="0" sz="900" spc="-100" b="1"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1291" y="1047115"/>
            <a:ext cx="6051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latin typeface="Trebuchet MS"/>
                <a:cs typeface="Trebuchet MS"/>
              </a:rPr>
              <a:t>Participants: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03930" y="262127"/>
            <a:ext cx="1786545" cy="202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2729" y="6672478"/>
            <a:ext cx="7968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This</a:t>
            </a:r>
            <a:r>
              <a:rPr dirty="0" sz="900" spc="23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project</a:t>
            </a:r>
            <a:r>
              <a:rPr dirty="0" sz="900" spc="22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has</a:t>
            </a:r>
            <a:r>
              <a:rPr dirty="0" sz="900" spc="229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received</a:t>
            </a:r>
            <a:r>
              <a:rPr dirty="0" sz="900" spc="24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funding</a:t>
            </a:r>
            <a:r>
              <a:rPr dirty="0" sz="900" spc="23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1B1E3D"/>
                </a:solidFill>
                <a:latin typeface="Arial"/>
                <a:cs typeface="Arial"/>
              </a:rPr>
              <a:t>from</a:t>
            </a:r>
            <a:r>
              <a:rPr dirty="0" sz="900" spc="22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the</a:t>
            </a:r>
            <a:r>
              <a:rPr dirty="0" sz="900" spc="23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european</a:t>
            </a:r>
            <a:r>
              <a:rPr dirty="0" sz="900" spc="22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union's</a:t>
            </a:r>
            <a:r>
              <a:rPr dirty="0" sz="900" spc="22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horizon</a:t>
            </a:r>
            <a:r>
              <a:rPr dirty="0" sz="900" spc="24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2020</a:t>
            </a:r>
            <a:r>
              <a:rPr dirty="0" sz="900" spc="22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research</a:t>
            </a:r>
            <a:r>
              <a:rPr dirty="0" sz="900" spc="22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and</a:t>
            </a:r>
            <a:r>
              <a:rPr dirty="0" sz="900" spc="220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innovation</a:t>
            </a:r>
            <a:r>
              <a:rPr dirty="0" sz="900" spc="229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1B1E3D"/>
                </a:solidFill>
                <a:latin typeface="Arial"/>
                <a:cs typeface="Arial"/>
              </a:rPr>
              <a:t>programme</a:t>
            </a:r>
            <a:r>
              <a:rPr dirty="0" sz="900" spc="22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under</a:t>
            </a:r>
            <a:r>
              <a:rPr dirty="0" sz="900" spc="229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grant</a:t>
            </a:r>
            <a:r>
              <a:rPr dirty="0" sz="900" spc="22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B1E3D"/>
                </a:solidFill>
                <a:latin typeface="Arial"/>
                <a:cs typeface="Arial"/>
              </a:rPr>
              <a:t>agreement</a:t>
            </a:r>
            <a:r>
              <a:rPr dirty="0" sz="900" spc="22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1B1E3D"/>
                </a:solidFill>
                <a:latin typeface="Arial"/>
                <a:cs typeface="Arial"/>
              </a:rPr>
              <a:t>n˚</a:t>
            </a:r>
            <a:r>
              <a:rPr dirty="0" sz="900" spc="225">
                <a:solidFill>
                  <a:srgbClr val="1B1E3D"/>
                </a:solidFill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773430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" y="6633971"/>
            <a:ext cx="361187" cy="22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12950" y="5546547"/>
            <a:ext cx="52571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2376A"/>
                </a:solidFill>
                <a:latin typeface="Gothic Uralic"/>
                <a:cs typeface="Gothic Uralic"/>
              </a:rPr>
              <a:t>CROSS </a:t>
            </a:r>
            <a:r>
              <a:rPr dirty="0" sz="1400" spc="-5">
                <a:solidFill>
                  <a:srgbClr val="12376A"/>
                </a:solidFill>
                <a:latin typeface="Gothic Uralic"/>
                <a:cs typeface="Gothic Uralic"/>
              </a:rPr>
              <a:t>BOrder </a:t>
            </a:r>
            <a:r>
              <a:rPr dirty="0" sz="1400">
                <a:solidFill>
                  <a:srgbClr val="12376A"/>
                </a:solidFill>
                <a:latin typeface="Gothic Uralic"/>
                <a:cs typeface="Gothic Uralic"/>
              </a:rPr>
              <a:t>management of variable renewable</a:t>
            </a:r>
            <a:r>
              <a:rPr dirty="0" sz="1400" spc="-135">
                <a:solidFill>
                  <a:srgbClr val="12376A"/>
                </a:solidFill>
                <a:latin typeface="Gothic Uralic"/>
                <a:cs typeface="Gothic Uralic"/>
              </a:rPr>
              <a:t> </a:t>
            </a:r>
            <a:r>
              <a:rPr dirty="0" sz="1400">
                <a:solidFill>
                  <a:srgbClr val="12376A"/>
                </a:solidFill>
                <a:latin typeface="Gothic Uralic"/>
                <a:cs typeface="Gothic Uralic"/>
              </a:rPr>
              <a:t>energies  </a:t>
            </a:r>
            <a:r>
              <a:rPr dirty="0" sz="1400" spc="-5">
                <a:solidFill>
                  <a:srgbClr val="12376A"/>
                </a:solidFill>
                <a:latin typeface="Gothic Uralic"/>
                <a:cs typeface="Gothic Uralic"/>
              </a:rPr>
              <a:t>and storage </a:t>
            </a:r>
            <a:r>
              <a:rPr dirty="0" sz="1400">
                <a:solidFill>
                  <a:srgbClr val="12376A"/>
                </a:solidFill>
                <a:latin typeface="Gothic Uralic"/>
                <a:cs typeface="Gothic Uralic"/>
              </a:rPr>
              <a:t>units enabling a </a:t>
            </a:r>
            <a:r>
              <a:rPr dirty="0" sz="1400" spc="-5">
                <a:solidFill>
                  <a:srgbClr val="12376A"/>
                </a:solidFill>
                <a:latin typeface="Gothic Uralic"/>
                <a:cs typeface="Gothic Uralic"/>
              </a:rPr>
              <a:t>transnational </a:t>
            </a:r>
            <a:r>
              <a:rPr dirty="0" sz="1400">
                <a:solidFill>
                  <a:srgbClr val="12376A"/>
                </a:solidFill>
                <a:latin typeface="Gothic Uralic"/>
                <a:cs typeface="Gothic Uralic"/>
              </a:rPr>
              <a:t>Wholesale</a:t>
            </a:r>
            <a:r>
              <a:rPr dirty="0" sz="1400" spc="-135">
                <a:solidFill>
                  <a:srgbClr val="12376A"/>
                </a:solidFill>
                <a:latin typeface="Gothic Uralic"/>
                <a:cs typeface="Gothic Uralic"/>
              </a:rPr>
              <a:t> </a:t>
            </a:r>
            <a:r>
              <a:rPr dirty="0" sz="1400">
                <a:solidFill>
                  <a:srgbClr val="12376A"/>
                </a:solidFill>
                <a:latin typeface="Gothic Uralic"/>
                <a:cs typeface="Gothic Uralic"/>
              </a:rPr>
              <a:t>market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036" y="874775"/>
            <a:ext cx="7670292" cy="439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8492934" y="0"/>
            <a:ext cx="3697604" cy="6873875"/>
            <a:chOff x="8492934" y="0"/>
            <a:chExt cx="3697604" cy="6873875"/>
          </a:xfrm>
        </p:grpSpPr>
        <p:sp>
          <p:nvSpPr>
            <p:cNvPr id="10" name="object 10"/>
            <p:cNvSpPr/>
            <p:nvPr/>
          </p:nvSpPr>
          <p:spPr>
            <a:xfrm>
              <a:off x="9409175" y="408431"/>
              <a:ext cx="1836420" cy="4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500871" y="0"/>
              <a:ext cx="3529965" cy="6858000"/>
            </a:xfrm>
            <a:custGeom>
              <a:avLst/>
              <a:gdLst/>
              <a:ahLst/>
              <a:cxnLst/>
              <a:rect l="l" t="t" r="r" b="b"/>
              <a:pathLst>
                <a:path w="3529965" h="6858000">
                  <a:moveTo>
                    <a:pt x="0" y="6858000"/>
                  </a:moveTo>
                  <a:lnTo>
                    <a:pt x="3529583" y="6858000"/>
                  </a:lnTo>
                  <a:lnTo>
                    <a:pt x="352958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587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92895" y="1412747"/>
              <a:ext cx="1331976" cy="4312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74223" y="1341119"/>
              <a:ext cx="815340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294363" y="1412747"/>
              <a:ext cx="431292" cy="4328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711183" y="1979676"/>
              <a:ext cx="683141" cy="5882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57587" y="2116835"/>
              <a:ext cx="1167383" cy="4312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311127" y="2125979"/>
              <a:ext cx="419100" cy="4328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700515" y="2674620"/>
              <a:ext cx="1181100" cy="3596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201655" y="2717292"/>
              <a:ext cx="1584959" cy="2499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692895" y="3192779"/>
              <a:ext cx="1918716" cy="3200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88267" y="3084576"/>
              <a:ext cx="443483" cy="4328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754842" y="3708712"/>
              <a:ext cx="956207" cy="32346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33531" y="3634740"/>
              <a:ext cx="993648" cy="4312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688323" y="4181855"/>
              <a:ext cx="1019555" cy="4328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375391" y="4186428"/>
              <a:ext cx="1405127" cy="3185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689847" y="4757928"/>
              <a:ext cx="1220724" cy="3596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077887" y="4674108"/>
              <a:ext cx="730482" cy="4328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246989" y="4639389"/>
              <a:ext cx="548901" cy="49924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700515" y="5463540"/>
              <a:ext cx="1249378" cy="28498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556747" y="5297423"/>
              <a:ext cx="1310640" cy="43129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688323" y="6036564"/>
              <a:ext cx="1014983" cy="3596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058399" y="5923788"/>
              <a:ext cx="498348" cy="6126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059667" y="5949696"/>
              <a:ext cx="807720" cy="59740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030455" y="0"/>
              <a:ext cx="160020" cy="6858000"/>
            </a:xfrm>
            <a:custGeom>
              <a:avLst/>
              <a:gdLst/>
              <a:ahLst/>
              <a:cxnLst/>
              <a:rect l="l" t="t" r="r" b="b"/>
              <a:pathLst>
                <a:path w="160020" h="6858000">
                  <a:moveTo>
                    <a:pt x="1600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" y="685800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12376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29641"/>
            <a:ext cx="854837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70"/>
              <a:t>WAMAS TOOL </a:t>
            </a:r>
            <a:r>
              <a:rPr dirty="0" sz="4800" spc="60"/>
              <a:t>GUI</a:t>
            </a:r>
            <a:r>
              <a:rPr dirty="0" sz="4800" spc="385"/>
              <a:t> </a:t>
            </a:r>
            <a:r>
              <a:rPr dirty="0" sz="4800" spc="75"/>
              <a:t>FEATURES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5518403" y="1630679"/>
            <a:ext cx="5942076" cy="503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775" y="1716151"/>
            <a:ext cx="4799965" cy="35858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0" marR="337185" indent="-445134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u="heavy" sz="320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Grid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map</a:t>
            </a:r>
            <a:r>
              <a:rPr dirty="0" u="heavy" sz="3200" spc="-7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visualization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options</a:t>
            </a:r>
            <a:endParaRPr sz="3200">
              <a:latin typeface="Arial"/>
              <a:cs typeface="Arial"/>
            </a:endParaRPr>
          </a:p>
          <a:p>
            <a:pPr lvl="1" marL="551815" indent="-323850">
              <a:lnSpc>
                <a:spcPct val="100000"/>
              </a:lnSpc>
              <a:spcBef>
                <a:spcPts val="180"/>
              </a:spcBef>
              <a:buSzPct val="50000"/>
              <a:buFont typeface="Wingdings"/>
              <a:buChar char=""/>
              <a:tabLst>
                <a:tab pos="551815" algn="l"/>
                <a:tab pos="552450" algn="l"/>
              </a:tabLst>
            </a:pPr>
            <a:r>
              <a:rPr dirty="0" u="heavy" sz="2800" spc="-22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Real </a:t>
            </a:r>
            <a:r>
              <a:rPr dirty="0" u="heavy" sz="2800" spc="-16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time </a:t>
            </a:r>
            <a:r>
              <a:rPr dirty="0" u="heavy" sz="2800" spc="-8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or </a:t>
            </a:r>
            <a:r>
              <a:rPr dirty="0" u="heavy" sz="2800" spc="-12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forecasted</a:t>
            </a:r>
            <a:r>
              <a:rPr dirty="0" u="heavy" sz="2800" spc="-13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2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status</a:t>
            </a:r>
            <a:endParaRPr sz="2800">
              <a:latin typeface="Arial"/>
              <a:cs typeface="Arial"/>
            </a:endParaRPr>
          </a:p>
          <a:p>
            <a:pPr lvl="1" marL="551815" marR="215265" indent="-323215">
              <a:lnSpc>
                <a:spcPct val="100000"/>
              </a:lnSpc>
              <a:spcBef>
                <a:spcPts val="5"/>
              </a:spcBef>
              <a:buSzPct val="50000"/>
              <a:buFont typeface="Wingdings"/>
              <a:buChar char=""/>
              <a:tabLst>
                <a:tab pos="551815" algn="l"/>
                <a:tab pos="552450" algn="l"/>
              </a:tabLst>
            </a:pPr>
            <a:r>
              <a:rPr dirty="0" u="heavy" sz="2800" spc="-12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Diagram </a:t>
            </a:r>
            <a:r>
              <a:rPr dirty="0" u="heavy" sz="2800" spc="-15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colouring </a:t>
            </a:r>
            <a:r>
              <a:rPr dirty="0" u="heavy" sz="2800" spc="-13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based </a:t>
            </a:r>
            <a:r>
              <a:rPr dirty="0" u="heavy" sz="2800" spc="-24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on </a:t>
            </a:r>
            <a:r>
              <a:rPr dirty="0" u="heavy" sz="2800" spc="-24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voltage</a:t>
            </a:r>
            <a:r>
              <a:rPr dirty="0" u="heavy" sz="2800" spc="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8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levels</a:t>
            </a:r>
            <a:endParaRPr sz="2800">
              <a:latin typeface="Arial"/>
              <a:cs typeface="Arial"/>
            </a:endParaRPr>
          </a:p>
          <a:p>
            <a:pPr lvl="1" marL="551815" marR="5080" indent="-323215">
              <a:lnSpc>
                <a:spcPct val="100000"/>
              </a:lnSpc>
              <a:buSzPct val="50000"/>
              <a:buFont typeface="Wingdings"/>
              <a:buChar char=""/>
              <a:tabLst>
                <a:tab pos="551815" algn="l"/>
                <a:tab pos="552450" algn="l"/>
              </a:tabLst>
            </a:pPr>
            <a:r>
              <a:rPr dirty="0" u="heavy" sz="2800" spc="-16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Possibility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800" spc="-16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selecting </a:t>
            </a:r>
            <a:r>
              <a:rPr dirty="0" u="heavy" sz="2800" spc="-16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3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visualization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800" spc="-17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400Kv, </a:t>
            </a:r>
            <a:r>
              <a:rPr dirty="0" u="heavy" sz="2800" spc="-12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220Kv </a:t>
            </a:r>
            <a:r>
              <a:rPr dirty="0" u="heavy" sz="2800" spc="-12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1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and/or</a:t>
            </a:r>
            <a:r>
              <a:rPr dirty="0" u="heavy" sz="2800" spc="-1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2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110Kv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410" y="14681"/>
            <a:ext cx="7630795" cy="1233805"/>
          </a:xfrm>
          <a:prstGeom prst="rect"/>
        </p:spPr>
        <p:txBody>
          <a:bodyPr wrap="square" lIns="0" tIns="142240" rIns="0" bIns="0" rtlCol="0" vert="horz">
            <a:spAutoFit/>
          </a:bodyPr>
          <a:lstStyle/>
          <a:p>
            <a:pPr marL="12700" marR="5080">
              <a:lnSpc>
                <a:spcPts val="4230"/>
              </a:lnSpc>
              <a:spcBef>
                <a:spcPts val="1120"/>
              </a:spcBef>
            </a:pPr>
            <a:r>
              <a:rPr dirty="0" spc="65"/>
              <a:t>WAMAS </a:t>
            </a:r>
            <a:r>
              <a:rPr dirty="0" spc="70"/>
              <a:t>TOOL </a:t>
            </a:r>
            <a:r>
              <a:rPr dirty="0" spc="80"/>
              <a:t>BACKOFFICE  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961845"/>
            <a:ext cx="10716260" cy="4185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0" marR="5080" indent="-445134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CGM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models compiled and merged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by SCC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are</a:t>
            </a:r>
            <a:r>
              <a:rPr dirty="0" sz="3200" spc="-11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received 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periodically</a:t>
            </a:r>
            <a:endParaRPr sz="3200">
              <a:latin typeface="Arial"/>
              <a:cs typeface="Arial"/>
            </a:endParaRPr>
          </a:p>
          <a:p>
            <a:pPr marL="457200" marR="1137920" indent="-4451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Data is imported using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RTE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power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system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libraries 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(PowSyBL).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CGMES and UCTE-DEF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formats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are  supported</a:t>
            </a:r>
            <a:endParaRPr sz="32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Power flows </a:t>
            </a:r>
            <a:r>
              <a:rPr dirty="0" sz="3200" spc="-10">
                <a:solidFill>
                  <a:srgbClr val="12376A"/>
                </a:solidFill>
                <a:latin typeface="Arial"/>
                <a:cs typeface="Arial"/>
              </a:rPr>
              <a:t>are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calculated and based </a:t>
            </a:r>
            <a:r>
              <a:rPr dirty="0" sz="3200">
                <a:solidFill>
                  <a:srgbClr val="12376A"/>
                </a:solidFill>
                <a:latin typeface="Arial"/>
                <a:cs typeface="Arial"/>
              </a:rPr>
              <a:t>on</a:t>
            </a:r>
            <a:r>
              <a:rPr dirty="0" sz="3200" spc="-8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12376A"/>
                </a:solidFill>
                <a:latin typeface="Arial"/>
                <a:cs typeface="Arial"/>
              </a:rPr>
              <a:t>them:</a:t>
            </a:r>
            <a:endParaRPr sz="3200">
              <a:latin typeface="Arial"/>
              <a:cs typeface="Arial"/>
            </a:endParaRPr>
          </a:p>
          <a:p>
            <a:pPr lvl="1" marL="551815" indent="-323850">
              <a:lnSpc>
                <a:spcPct val="100000"/>
              </a:lnSpc>
              <a:spcBef>
                <a:spcPts val="175"/>
              </a:spcBef>
              <a:buSzPct val="50000"/>
              <a:buFont typeface="Wingdings"/>
              <a:buChar char=""/>
              <a:tabLst>
                <a:tab pos="551815" algn="l"/>
                <a:tab pos="552450" algn="l"/>
              </a:tabLst>
            </a:pPr>
            <a:r>
              <a:rPr dirty="0" sz="2800" spc="-165">
                <a:solidFill>
                  <a:srgbClr val="12376A"/>
                </a:solidFill>
                <a:latin typeface="Arial"/>
                <a:cs typeface="Arial"/>
              </a:rPr>
              <a:t>Security analysis </a:t>
            </a:r>
            <a:r>
              <a:rPr dirty="0" sz="2800" spc="-245">
                <a:solidFill>
                  <a:srgbClr val="12376A"/>
                </a:solidFill>
                <a:latin typeface="Arial"/>
                <a:cs typeface="Arial"/>
              </a:rPr>
              <a:t>is</a:t>
            </a:r>
            <a:r>
              <a:rPr dirty="0" sz="2800" spc="-215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12376A"/>
                </a:solidFill>
                <a:latin typeface="Arial"/>
                <a:cs typeface="Arial"/>
              </a:rPr>
              <a:t>performed</a:t>
            </a:r>
            <a:endParaRPr sz="2800">
              <a:latin typeface="Arial"/>
              <a:cs typeface="Arial"/>
            </a:endParaRPr>
          </a:p>
          <a:p>
            <a:pPr lvl="1" marL="551815" indent="-323850">
              <a:lnSpc>
                <a:spcPct val="100000"/>
              </a:lnSpc>
              <a:buSzPct val="50000"/>
              <a:buFont typeface="Wingdings"/>
              <a:buChar char=""/>
              <a:tabLst>
                <a:tab pos="551815" algn="l"/>
                <a:tab pos="552450" algn="l"/>
              </a:tabLst>
            </a:pPr>
            <a:r>
              <a:rPr dirty="0" sz="2800" spc="-60">
                <a:solidFill>
                  <a:srgbClr val="12376A"/>
                </a:solidFill>
                <a:latin typeface="Arial"/>
                <a:cs typeface="Arial"/>
              </a:rPr>
              <a:t>N-1 </a:t>
            </a:r>
            <a:r>
              <a:rPr dirty="0" sz="2800" spc="-190">
                <a:solidFill>
                  <a:srgbClr val="12376A"/>
                </a:solidFill>
                <a:latin typeface="Arial"/>
                <a:cs typeface="Arial"/>
              </a:rPr>
              <a:t>Contingency </a:t>
            </a:r>
            <a:r>
              <a:rPr dirty="0" sz="2800" spc="-170">
                <a:solidFill>
                  <a:srgbClr val="12376A"/>
                </a:solidFill>
                <a:latin typeface="Arial"/>
                <a:cs typeface="Arial"/>
              </a:rPr>
              <a:t>analysis </a:t>
            </a:r>
            <a:r>
              <a:rPr dirty="0" sz="2800" spc="-245">
                <a:solidFill>
                  <a:srgbClr val="12376A"/>
                </a:solidFill>
                <a:latin typeface="Arial"/>
                <a:cs typeface="Arial"/>
              </a:rPr>
              <a:t>is </a:t>
            </a:r>
            <a:r>
              <a:rPr dirty="0" sz="2800" spc="-165">
                <a:solidFill>
                  <a:srgbClr val="12376A"/>
                </a:solidFill>
                <a:latin typeface="Arial"/>
                <a:cs typeface="Arial"/>
              </a:rPr>
              <a:t>also </a:t>
            </a:r>
            <a:r>
              <a:rPr dirty="0" sz="2800" spc="-75">
                <a:solidFill>
                  <a:srgbClr val="12376A"/>
                </a:solidFill>
                <a:latin typeface="Arial"/>
                <a:cs typeface="Arial"/>
              </a:rPr>
              <a:t>carried</a:t>
            </a:r>
            <a:r>
              <a:rPr dirty="0" sz="2800" spc="30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12376A"/>
                </a:solidFill>
                <a:latin typeface="Arial"/>
                <a:cs typeface="Arial"/>
              </a:rPr>
              <a:t>out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87340"/>
            <a:ext cx="12190730" cy="439420"/>
          </a:xfrm>
          <a:custGeom>
            <a:avLst/>
            <a:gdLst/>
            <a:ahLst/>
            <a:cxnLst/>
            <a:rect l="l" t="t" r="r" b="b"/>
            <a:pathLst>
              <a:path w="12190730" h="439420">
                <a:moveTo>
                  <a:pt x="12190476" y="0"/>
                </a:moveTo>
                <a:lnTo>
                  <a:pt x="0" y="0"/>
                </a:lnTo>
                <a:lnTo>
                  <a:pt x="0" y="438912"/>
                </a:lnTo>
                <a:lnTo>
                  <a:pt x="12190476" y="438912"/>
                </a:lnTo>
                <a:lnTo>
                  <a:pt x="12190476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61861" y="6169558"/>
            <a:ext cx="56457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2715E"/>
                </a:solidFill>
                <a:latin typeface="Gothic Uralic"/>
                <a:cs typeface="Gothic Uralic"/>
              </a:rPr>
              <a:t>For </a:t>
            </a:r>
            <a:r>
              <a:rPr dirty="0" sz="2000" spc="-5">
                <a:solidFill>
                  <a:srgbClr val="42715E"/>
                </a:solidFill>
                <a:latin typeface="Gothic Uralic"/>
                <a:cs typeface="Gothic Uralic"/>
              </a:rPr>
              <a:t>more information </a:t>
            </a:r>
            <a:r>
              <a:rPr dirty="0" sz="2000">
                <a:solidFill>
                  <a:srgbClr val="42715E"/>
                </a:solidFill>
                <a:latin typeface="Gothic Uralic"/>
                <a:cs typeface="Gothic Uralic"/>
              </a:rPr>
              <a:t>visit:</a:t>
            </a:r>
            <a:r>
              <a:rPr dirty="0" sz="2000" spc="-5">
                <a:solidFill>
                  <a:srgbClr val="42715E"/>
                </a:solidFill>
                <a:latin typeface="Gothic Uralic"/>
                <a:cs typeface="Gothic Uralic"/>
              </a:rPr>
              <a:t> </a:t>
            </a:r>
            <a:r>
              <a:rPr dirty="0" sz="2000" spc="-5">
                <a:solidFill>
                  <a:srgbClr val="0D57C4"/>
                </a:solidFill>
                <a:latin typeface="Gothic Uralic"/>
                <a:cs typeface="Gothic Uralic"/>
              </a:rPr>
              <a:t>crossbowproject.eu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5" y="0"/>
            <a:ext cx="12169140" cy="62865"/>
          </a:xfrm>
          <a:custGeom>
            <a:avLst/>
            <a:gdLst/>
            <a:ahLst/>
            <a:cxnLst/>
            <a:rect l="l" t="t" r="r" b="b"/>
            <a:pathLst>
              <a:path w="12169140" h="62865">
                <a:moveTo>
                  <a:pt x="0" y="62483"/>
                </a:moveTo>
                <a:lnTo>
                  <a:pt x="12169140" y="62483"/>
                </a:lnTo>
                <a:lnTo>
                  <a:pt x="12169140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0500" y="1557527"/>
            <a:ext cx="3182112" cy="182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9973" y="3622040"/>
            <a:ext cx="1112456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5">
                <a:solidFill>
                  <a:srgbClr val="00214B"/>
                </a:solidFill>
                <a:uFill>
                  <a:solidFill>
                    <a:srgbClr val="51B900"/>
                  </a:solidFill>
                </a:uFill>
                <a:latin typeface="Arial"/>
                <a:cs typeface="Arial"/>
              </a:rPr>
              <a:t>Clean energy </a:t>
            </a:r>
            <a:r>
              <a:rPr dirty="0" u="sng" sz="1800" spc="-10">
                <a:solidFill>
                  <a:srgbClr val="00214B"/>
                </a:solidFill>
                <a:uFill>
                  <a:solidFill>
                    <a:srgbClr val="51B9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2000" spc="-10">
                <a:solidFill>
                  <a:srgbClr val="51B900"/>
                </a:solidFill>
                <a:uFill>
                  <a:solidFill>
                    <a:srgbClr val="51B900"/>
                  </a:solidFill>
                </a:uFill>
                <a:latin typeface="Carlito"/>
                <a:cs typeface="Carlito"/>
              </a:rPr>
              <a:t>cross</a:t>
            </a:r>
            <a:r>
              <a:rPr dirty="0" u="sng" sz="2000" spc="90">
                <a:solidFill>
                  <a:srgbClr val="51B900"/>
                </a:solidFill>
                <a:uFill>
                  <a:solidFill>
                    <a:srgbClr val="51B9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800" spc="-5">
                <a:solidFill>
                  <a:srgbClr val="00214B"/>
                </a:solidFill>
                <a:uFill>
                  <a:solidFill>
                    <a:srgbClr val="51B900"/>
                  </a:solidFill>
                </a:uFill>
                <a:latin typeface="Arial"/>
                <a:cs typeface="Arial"/>
              </a:rPr>
              <a:t>Europe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4013835">
              <a:lnSpc>
                <a:spcPct val="100000"/>
              </a:lnSpc>
              <a:spcBef>
                <a:spcPts val="1550"/>
              </a:spcBef>
            </a:pPr>
            <a:r>
              <a:rPr dirty="0" sz="2400" spc="80">
                <a:solidFill>
                  <a:srgbClr val="003366"/>
                </a:solidFill>
                <a:latin typeface="Gothic Uralic"/>
                <a:cs typeface="Gothic Uralic"/>
              </a:rPr>
              <a:t>FOLLOW </a:t>
            </a:r>
            <a:r>
              <a:rPr dirty="0" sz="2400" spc="30">
                <a:solidFill>
                  <a:srgbClr val="003366"/>
                </a:solidFill>
                <a:latin typeface="Gothic Uralic"/>
                <a:cs typeface="Gothic Uralic"/>
              </a:rPr>
              <a:t>US </a:t>
            </a:r>
            <a:r>
              <a:rPr dirty="0" sz="2400" spc="45">
                <a:solidFill>
                  <a:srgbClr val="003366"/>
                </a:solidFill>
                <a:latin typeface="Gothic Uralic"/>
                <a:cs typeface="Gothic Uralic"/>
              </a:rPr>
              <a:t>ON </a:t>
            </a:r>
            <a:r>
              <a:rPr dirty="0" sz="2400" spc="75">
                <a:solidFill>
                  <a:srgbClr val="003366"/>
                </a:solidFill>
                <a:latin typeface="Gothic Uralic"/>
                <a:cs typeface="Gothic Uralic"/>
              </a:rPr>
              <a:t>TWITTER:</a:t>
            </a:r>
            <a:r>
              <a:rPr dirty="0" sz="2400" spc="710">
                <a:solidFill>
                  <a:srgbClr val="003366"/>
                </a:solidFill>
                <a:latin typeface="Gothic Uralic"/>
                <a:cs typeface="Gothic Uralic"/>
              </a:rPr>
              <a:t> </a:t>
            </a:r>
            <a:r>
              <a:rPr dirty="0" u="heavy" sz="2400" spc="8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Gothic Uralic"/>
                <a:cs typeface="Gothic Uralic"/>
                <a:hlinkClick r:id="rId3"/>
              </a:rPr>
              <a:t>@CROSSBOW_H2020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0730" cy="4217035"/>
          </a:xfrm>
          <a:custGeom>
            <a:avLst/>
            <a:gdLst/>
            <a:ahLst/>
            <a:cxnLst/>
            <a:rect l="l" t="t" r="r" b="b"/>
            <a:pathLst>
              <a:path w="12190730" h="4217035">
                <a:moveTo>
                  <a:pt x="12190476" y="0"/>
                </a:moveTo>
                <a:lnTo>
                  <a:pt x="0" y="0"/>
                </a:lnTo>
                <a:lnTo>
                  <a:pt x="0" y="4216908"/>
                </a:lnTo>
                <a:lnTo>
                  <a:pt x="12190476" y="4216908"/>
                </a:lnTo>
                <a:lnTo>
                  <a:pt x="12190476" y="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9526" y="5229605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28575">
            <a:solidFill>
              <a:srgbClr val="4271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62802" y="2811526"/>
            <a:ext cx="4138929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12376A"/>
                </a:solidFill>
                <a:latin typeface="Gothic Uralic"/>
                <a:cs typeface="Gothic Uralic"/>
              </a:rPr>
              <a:t>CROSS </a:t>
            </a:r>
            <a:r>
              <a:rPr dirty="0" sz="1100" spc="-5">
                <a:solidFill>
                  <a:srgbClr val="12376A"/>
                </a:solidFill>
                <a:latin typeface="Gothic Uralic"/>
                <a:cs typeface="Gothic Uralic"/>
              </a:rPr>
              <a:t>BOrder </a:t>
            </a:r>
            <a:r>
              <a:rPr dirty="0" sz="1100">
                <a:solidFill>
                  <a:srgbClr val="12376A"/>
                </a:solidFill>
                <a:latin typeface="Gothic Uralic"/>
                <a:cs typeface="Gothic Uralic"/>
              </a:rPr>
              <a:t>management of variable renewable</a:t>
            </a:r>
            <a:r>
              <a:rPr dirty="0" sz="1100" spc="-195">
                <a:solidFill>
                  <a:srgbClr val="12376A"/>
                </a:solidFill>
                <a:latin typeface="Gothic Uralic"/>
                <a:cs typeface="Gothic Uralic"/>
              </a:rPr>
              <a:t> </a:t>
            </a:r>
            <a:r>
              <a:rPr dirty="0" sz="1100">
                <a:solidFill>
                  <a:srgbClr val="12376A"/>
                </a:solidFill>
                <a:latin typeface="Gothic Uralic"/>
                <a:cs typeface="Gothic Uralic"/>
              </a:rPr>
              <a:t>energies  </a:t>
            </a:r>
            <a:r>
              <a:rPr dirty="0" sz="1100" spc="-5">
                <a:solidFill>
                  <a:srgbClr val="12376A"/>
                </a:solidFill>
                <a:latin typeface="Gothic Uralic"/>
                <a:cs typeface="Gothic Uralic"/>
              </a:rPr>
              <a:t>and storage </a:t>
            </a:r>
            <a:r>
              <a:rPr dirty="0" sz="1100">
                <a:solidFill>
                  <a:srgbClr val="12376A"/>
                </a:solidFill>
                <a:latin typeface="Gothic Uralic"/>
                <a:cs typeface="Gothic Uralic"/>
              </a:rPr>
              <a:t>units enabling a transnational Wholesale</a:t>
            </a:r>
            <a:r>
              <a:rPr dirty="0" sz="1100" spc="-155">
                <a:solidFill>
                  <a:srgbClr val="12376A"/>
                </a:solidFill>
                <a:latin typeface="Gothic Uralic"/>
                <a:cs typeface="Gothic Uralic"/>
              </a:rPr>
              <a:t> </a:t>
            </a:r>
            <a:r>
              <a:rPr dirty="0" sz="1100">
                <a:solidFill>
                  <a:srgbClr val="12376A"/>
                </a:solidFill>
                <a:latin typeface="Gothic Uralic"/>
                <a:cs typeface="Gothic Uralic"/>
              </a:rPr>
              <a:t>market</a:t>
            </a:r>
            <a:endParaRPr sz="1100">
              <a:latin typeface="Gothic Uralic"/>
              <a:cs typeface="Gothic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216908"/>
            <a:ext cx="12190730" cy="76200"/>
          </a:xfrm>
          <a:custGeom>
            <a:avLst/>
            <a:gdLst/>
            <a:ahLst/>
            <a:cxnLst/>
            <a:rect l="l" t="t" r="r" b="b"/>
            <a:pathLst>
              <a:path w="12190730" h="76200">
                <a:moveTo>
                  <a:pt x="12190476" y="0"/>
                </a:moveTo>
                <a:lnTo>
                  <a:pt x="0" y="0"/>
                </a:lnTo>
                <a:lnTo>
                  <a:pt x="0" y="76200"/>
                </a:lnTo>
                <a:lnTo>
                  <a:pt x="12190476" y="76200"/>
                </a:lnTo>
                <a:lnTo>
                  <a:pt x="12190476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90344" y="278891"/>
            <a:ext cx="6295644" cy="360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28063" y="5209438"/>
            <a:ext cx="659003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70">
                <a:solidFill>
                  <a:srgbClr val="12376A"/>
                </a:solidFill>
                <a:latin typeface="Gothic Uralic"/>
                <a:cs typeface="Gothic Uralic"/>
              </a:rPr>
              <a:t>PROJECT</a:t>
            </a:r>
            <a:r>
              <a:rPr dirty="0" sz="5000" spc="295">
                <a:solidFill>
                  <a:srgbClr val="12376A"/>
                </a:solidFill>
                <a:latin typeface="Gothic Uralic"/>
                <a:cs typeface="Gothic Uralic"/>
              </a:rPr>
              <a:t> </a:t>
            </a:r>
            <a:r>
              <a:rPr dirty="0" sz="5000" spc="170">
                <a:solidFill>
                  <a:srgbClr val="12376A"/>
                </a:solidFill>
                <a:latin typeface="Gothic Uralic"/>
                <a:cs typeface="Gothic Uralic"/>
              </a:rPr>
              <a:t>OVERVIEW</a:t>
            </a:r>
            <a:endParaRPr sz="50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9340" y="5459374"/>
            <a:ext cx="21158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2715E"/>
                </a:solidFill>
                <a:latin typeface="Gothic Uralic"/>
                <a:cs typeface="Gothic Uralic"/>
              </a:rPr>
              <a:t>Introduction</a:t>
            </a:r>
            <a:endParaRPr sz="2800">
              <a:latin typeface="Gothic Uralic"/>
              <a:cs typeface="Gothic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867" y="6437782"/>
            <a:ext cx="115316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585858"/>
                </a:solidFill>
                <a:latin typeface="Gothic Uralic"/>
                <a:cs typeface="Gothic Uralic"/>
              </a:rPr>
              <a:t>2.11.2021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4957" y="6449669"/>
            <a:ext cx="27984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585858"/>
                </a:solidFill>
                <a:latin typeface="Gothic Uralic"/>
                <a:cs typeface="Gothic Uralic"/>
              </a:rPr>
              <a:t>ESTEBAN PASTOR,</a:t>
            </a:r>
            <a:r>
              <a:rPr dirty="0" sz="2000" spc="-85">
                <a:solidFill>
                  <a:srgbClr val="585858"/>
                </a:solidFill>
                <a:latin typeface="Gothic Uralic"/>
                <a:cs typeface="Gothic Uralic"/>
              </a:rPr>
              <a:t> </a:t>
            </a:r>
            <a:r>
              <a:rPr dirty="0" sz="2000" spc="-5">
                <a:solidFill>
                  <a:srgbClr val="585858"/>
                </a:solidFill>
                <a:latin typeface="Gothic Uralic"/>
                <a:cs typeface="Gothic Uralic"/>
              </a:rPr>
              <a:t>ETRA</a:t>
            </a:r>
            <a:endParaRPr sz="2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4337" y="6095809"/>
            <a:ext cx="41910" cy="41910"/>
            <a:chOff x="8034337" y="6095809"/>
            <a:chExt cx="41910" cy="41910"/>
          </a:xfrm>
        </p:grpSpPr>
        <p:sp>
          <p:nvSpPr>
            <p:cNvPr id="3" name="object 3"/>
            <p:cNvSpPr/>
            <p:nvPr/>
          </p:nvSpPr>
          <p:spPr>
            <a:xfrm>
              <a:off x="8039100" y="610057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19176" y="0"/>
                  </a:moveTo>
                  <a:lnTo>
                    <a:pt x="0" y="16001"/>
                  </a:lnTo>
                  <a:lnTo>
                    <a:pt x="3175" y="32003"/>
                  </a:lnTo>
                  <a:lnTo>
                    <a:pt x="17652" y="32003"/>
                  </a:lnTo>
                  <a:lnTo>
                    <a:pt x="32003" y="17602"/>
                  </a:lnTo>
                  <a:lnTo>
                    <a:pt x="19176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039100" y="610057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19176" y="0"/>
                  </a:moveTo>
                  <a:lnTo>
                    <a:pt x="32003" y="17602"/>
                  </a:lnTo>
                  <a:lnTo>
                    <a:pt x="17652" y="32003"/>
                  </a:lnTo>
                  <a:lnTo>
                    <a:pt x="3175" y="32003"/>
                  </a:lnTo>
                  <a:lnTo>
                    <a:pt x="0" y="16001"/>
                  </a:lnTo>
                  <a:lnTo>
                    <a:pt x="19176" y="0"/>
                  </a:lnTo>
                  <a:close/>
                </a:path>
              </a:pathLst>
            </a:custGeom>
            <a:ln w="9525">
              <a:solidFill>
                <a:srgbClr val="212A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60245" y="5992177"/>
            <a:ext cx="45085" cy="38735"/>
            <a:chOff x="8060245" y="5992177"/>
            <a:chExt cx="45085" cy="38735"/>
          </a:xfrm>
        </p:grpSpPr>
        <p:sp>
          <p:nvSpPr>
            <p:cNvPr id="6" name="object 6"/>
            <p:cNvSpPr/>
            <p:nvPr/>
          </p:nvSpPr>
          <p:spPr>
            <a:xfrm>
              <a:off x="8065007" y="601675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192" y="0"/>
                  </a:moveTo>
                  <a:lnTo>
                    <a:pt x="3048" y="1524"/>
                  </a:lnTo>
                  <a:lnTo>
                    <a:pt x="0" y="7620"/>
                  </a:lnTo>
                  <a:lnTo>
                    <a:pt x="7620" y="9144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65007" y="601675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7620" y="9144"/>
                  </a:moveTo>
                  <a:lnTo>
                    <a:pt x="0" y="7620"/>
                  </a:lnTo>
                  <a:lnTo>
                    <a:pt x="3048" y="1524"/>
                  </a:lnTo>
                  <a:lnTo>
                    <a:pt x="12192" y="0"/>
                  </a:lnTo>
                  <a:lnTo>
                    <a:pt x="7620" y="9144"/>
                  </a:lnTo>
                  <a:close/>
                </a:path>
              </a:pathLst>
            </a:custGeom>
            <a:ln w="9525">
              <a:solidFill>
                <a:srgbClr val="212A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89391" y="5996940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5">
                  <a:moveTo>
                    <a:pt x="10667" y="0"/>
                  </a:moveTo>
                  <a:lnTo>
                    <a:pt x="1777" y="3352"/>
                  </a:lnTo>
                  <a:lnTo>
                    <a:pt x="0" y="13411"/>
                  </a:lnTo>
                  <a:lnTo>
                    <a:pt x="8889" y="16764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89391" y="5996940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5">
                  <a:moveTo>
                    <a:pt x="8889" y="16764"/>
                  </a:moveTo>
                  <a:lnTo>
                    <a:pt x="0" y="13411"/>
                  </a:lnTo>
                  <a:lnTo>
                    <a:pt x="1777" y="3352"/>
                  </a:lnTo>
                  <a:lnTo>
                    <a:pt x="10667" y="0"/>
                  </a:lnTo>
                  <a:lnTo>
                    <a:pt x="8889" y="16764"/>
                  </a:lnTo>
                  <a:close/>
                </a:path>
              </a:pathLst>
            </a:custGeom>
            <a:ln w="9525">
              <a:solidFill>
                <a:srgbClr val="212A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7433881" y="0"/>
            <a:ext cx="4761357" cy="5156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231701" y="6204013"/>
            <a:ext cx="92075" cy="90805"/>
            <a:chOff x="5231701" y="6204013"/>
            <a:chExt cx="92075" cy="90805"/>
          </a:xfrm>
        </p:grpSpPr>
        <p:sp>
          <p:nvSpPr>
            <p:cNvPr id="12" name="object 12"/>
            <p:cNvSpPr/>
            <p:nvPr/>
          </p:nvSpPr>
          <p:spPr>
            <a:xfrm>
              <a:off x="5236464" y="6234684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79" h="24764">
                  <a:moveTo>
                    <a:pt x="3301" y="0"/>
                  </a:moveTo>
                  <a:lnTo>
                    <a:pt x="0" y="7619"/>
                  </a:lnTo>
                  <a:lnTo>
                    <a:pt x="8255" y="21335"/>
                  </a:lnTo>
                  <a:lnTo>
                    <a:pt x="39370" y="24383"/>
                  </a:lnTo>
                  <a:lnTo>
                    <a:pt x="42672" y="3047"/>
                  </a:lnTo>
                  <a:lnTo>
                    <a:pt x="21336" y="6095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36464" y="6234684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79" h="24764">
                  <a:moveTo>
                    <a:pt x="21336" y="6095"/>
                  </a:moveTo>
                  <a:lnTo>
                    <a:pt x="42672" y="3047"/>
                  </a:lnTo>
                  <a:lnTo>
                    <a:pt x="39370" y="24383"/>
                  </a:lnTo>
                  <a:lnTo>
                    <a:pt x="8255" y="21335"/>
                  </a:lnTo>
                  <a:lnTo>
                    <a:pt x="0" y="7619"/>
                  </a:lnTo>
                  <a:lnTo>
                    <a:pt x="3301" y="0"/>
                  </a:lnTo>
                  <a:lnTo>
                    <a:pt x="21336" y="60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09616" y="6277356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5461" y="0"/>
                  </a:moveTo>
                  <a:lnTo>
                    <a:pt x="0" y="3048"/>
                  </a:lnTo>
                  <a:lnTo>
                    <a:pt x="1778" y="10668"/>
                  </a:lnTo>
                  <a:lnTo>
                    <a:pt x="9144" y="12192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09616" y="6277356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3048"/>
                  </a:moveTo>
                  <a:lnTo>
                    <a:pt x="1778" y="10668"/>
                  </a:lnTo>
                  <a:lnTo>
                    <a:pt x="9144" y="12192"/>
                  </a:lnTo>
                  <a:lnTo>
                    <a:pt x="5461" y="0"/>
                  </a:lnTo>
                  <a:lnTo>
                    <a:pt x="0" y="30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00472" y="620877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43" y="0"/>
                  </a:moveTo>
                  <a:lnTo>
                    <a:pt x="0" y="0"/>
                  </a:lnTo>
                  <a:lnTo>
                    <a:pt x="6095" y="609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00472" y="620877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6095" y="6096"/>
                  </a:lnTo>
                  <a:lnTo>
                    <a:pt x="914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4370641" y="5615749"/>
            <a:ext cx="73660" cy="29845"/>
            <a:chOff x="4370641" y="5615749"/>
            <a:chExt cx="73660" cy="29845"/>
          </a:xfrm>
        </p:grpSpPr>
        <p:sp>
          <p:nvSpPr>
            <p:cNvPr id="19" name="object 19"/>
            <p:cNvSpPr/>
            <p:nvPr/>
          </p:nvSpPr>
          <p:spPr>
            <a:xfrm>
              <a:off x="4375403" y="5620511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5" h="20320">
                  <a:moveTo>
                    <a:pt x="56007" y="0"/>
                  </a:moveTo>
                  <a:lnTo>
                    <a:pt x="25654" y="9143"/>
                  </a:lnTo>
                  <a:lnTo>
                    <a:pt x="1650" y="1524"/>
                  </a:lnTo>
                  <a:lnTo>
                    <a:pt x="0" y="7619"/>
                  </a:lnTo>
                  <a:lnTo>
                    <a:pt x="27178" y="19812"/>
                  </a:lnTo>
                  <a:lnTo>
                    <a:pt x="52832" y="16763"/>
                  </a:lnTo>
                  <a:lnTo>
                    <a:pt x="64008" y="9143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75403" y="5620511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5" h="20320">
                  <a:moveTo>
                    <a:pt x="56007" y="0"/>
                  </a:moveTo>
                  <a:lnTo>
                    <a:pt x="25654" y="9143"/>
                  </a:lnTo>
                  <a:lnTo>
                    <a:pt x="1650" y="1524"/>
                  </a:lnTo>
                  <a:lnTo>
                    <a:pt x="0" y="7619"/>
                  </a:lnTo>
                  <a:lnTo>
                    <a:pt x="27178" y="19812"/>
                  </a:lnTo>
                  <a:lnTo>
                    <a:pt x="52832" y="16763"/>
                  </a:lnTo>
                  <a:lnTo>
                    <a:pt x="64008" y="9143"/>
                  </a:lnTo>
                  <a:lnTo>
                    <a:pt x="56007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4434649" y="5720905"/>
            <a:ext cx="24765" cy="23495"/>
            <a:chOff x="4434649" y="5720905"/>
            <a:chExt cx="24765" cy="23495"/>
          </a:xfrm>
        </p:grpSpPr>
        <p:sp>
          <p:nvSpPr>
            <p:cNvPr id="22" name="object 22"/>
            <p:cNvSpPr/>
            <p:nvPr/>
          </p:nvSpPr>
          <p:spPr>
            <a:xfrm>
              <a:off x="4439411" y="572566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70">
                  <a:moveTo>
                    <a:pt x="15239" y="0"/>
                  </a:moveTo>
                  <a:lnTo>
                    <a:pt x="4572" y="0"/>
                  </a:lnTo>
                  <a:lnTo>
                    <a:pt x="0" y="13715"/>
                  </a:lnTo>
                  <a:lnTo>
                    <a:pt x="12191" y="1371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39411" y="572566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70">
                  <a:moveTo>
                    <a:pt x="0" y="13715"/>
                  </a:moveTo>
                  <a:lnTo>
                    <a:pt x="12191" y="13715"/>
                  </a:lnTo>
                  <a:lnTo>
                    <a:pt x="15239" y="0"/>
                  </a:lnTo>
                  <a:lnTo>
                    <a:pt x="4572" y="0"/>
                  </a:lnTo>
                  <a:lnTo>
                    <a:pt x="0" y="137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4218432" y="5498591"/>
            <a:ext cx="35560" cy="26034"/>
          </a:xfrm>
          <a:custGeom>
            <a:avLst/>
            <a:gdLst/>
            <a:ahLst/>
            <a:cxnLst/>
            <a:rect l="l" t="t" r="r" b="b"/>
            <a:pathLst>
              <a:path w="35560" h="26035">
                <a:moveTo>
                  <a:pt x="19176" y="0"/>
                </a:moveTo>
                <a:lnTo>
                  <a:pt x="0" y="11303"/>
                </a:lnTo>
                <a:lnTo>
                  <a:pt x="15875" y="22606"/>
                </a:lnTo>
                <a:lnTo>
                  <a:pt x="33400" y="25908"/>
                </a:lnTo>
                <a:lnTo>
                  <a:pt x="35051" y="6477"/>
                </a:lnTo>
                <a:lnTo>
                  <a:pt x="191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59740" y="311353"/>
            <a:ext cx="433705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95"/>
              <a:t>C</a:t>
            </a:r>
            <a:r>
              <a:rPr dirty="0" sz="5000" spc="85"/>
              <a:t>O</a:t>
            </a:r>
            <a:r>
              <a:rPr dirty="0" sz="5000" spc="80"/>
              <a:t>N</a:t>
            </a:r>
            <a:r>
              <a:rPr dirty="0" sz="5000" spc="90"/>
              <a:t>S</a:t>
            </a:r>
            <a:r>
              <a:rPr dirty="0" sz="5000" spc="85"/>
              <a:t>O</a:t>
            </a:r>
            <a:r>
              <a:rPr dirty="0" sz="5000" spc="90"/>
              <a:t>R</a:t>
            </a:r>
            <a:r>
              <a:rPr dirty="0" sz="5000" spc="95"/>
              <a:t>T</a:t>
            </a:r>
            <a:r>
              <a:rPr dirty="0" sz="5000" spc="80"/>
              <a:t>I</a:t>
            </a:r>
            <a:r>
              <a:rPr dirty="0" sz="5000" spc="90"/>
              <a:t>U</a:t>
            </a:r>
            <a:r>
              <a:rPr dirty="0" sz="5000" spc="5"/>
              <a:t>M</a:t>
            </a:r>
            <a:endParaRPr sz="5000"/>
          </a:p>
        </p:txBody>
      </p:sp>
      <p:sp>
        <p:nvSpPr>
          <p:cNvPr id="26" name="object 26"/>
          <p:cNvSpPr txBox="1"/>
          <p:nvPr/>
        </p:nvSpPr>
        <p:spPr>
          <a:xfrm>
            <a:off x="341477" y="1828775"/>
            <a:ext cx="4128770" cy="4258310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8</a:t>
            </a:r>
            <a:r>
              <a:rPr dirty="0" sz="2800" spc="-1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TSO</a:t>
            </a:r>
            <a:endParaRPr sz="28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1</a:t>
            </a:r>
            <a:r>
              <a:rPr dirty="0" sz="2800" spc="-9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2376A"/>
                </a:solidFill>
                <a:latin typeface="Arial"/>
                <a:cs typeface="Arial"/>
              </a:rPr>
              <a:t>DSO</a:t>
            </a:r>
            <a:endParaRPr sz="28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1</a:t>
            </a:r>
            <a:r>
              <a:rPr dirty="0" sz="2800" spc="-10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2376A"/>
                </a:solidFill>
                <a:latin typeface="Arial"/>
                <a:cs typeface="Arial"/>
              </a:rPr>
              <a:t>RSC</a:t>
            </a:r>
            <a:endParaRPr sz="28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390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2 </a:t>
            </a:r>
            <a:r>
              <a:rPr dirty="0" sz="2800">
                <a:solidFill>
                  <a:srgbClr val="12376A"/>
                </a:solidFill>
                <a:latin typeface="Arial"/>
                <a:cs typeface="Arial"/>
              </a:rPr>
              <a:t>(+1) Large</a:t>
            </a:r>
            <a:r>
              <a:rPr dirty="0" sz="2800" spc="-4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producers</a:t>
            </a:r>
            <a:endParaRPr sz="28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410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5 </a:t>
            </a:r>
            <a:r>
              <a:rPr dirty="0" sz="2800">
                <a:solidFill>
                  <a:srgbClr val="12376A"/>
                </a:solidFill>
                <a:latin typeface="Arial"/>
                <a:cs typeface="Arial"/>
              </a:rPr>
              <a:t>(+1)</a:t>
            </a:r>
            <a:r>
              <a:rPr dirty="0" sz="2800" spc="-1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Universities</a:t>
            </a:r>
            <a:endParaRPr sz="28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6 Industrial</a:t>
            </a:r>
            <a:r>
              <a:rPr dirty="0" sz="2800" spc="-15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partners</a:t>
            </a:r>
            <a:endParaRPr sz="28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390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1 Industrial</a:t>
            </a:r>
            <a:r>
              <a:rPr dirty="0" sz="2800" spc="-35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Association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40223" y="4814315"/>
            <a:ext cx="871855" cy="464820"/>
          </a:xfrm>
          <a:custGeom>
            <a:avLst/>
            <a:gdLst/>
            <a:ahLst/>
            <a:cxnLst/>
            <a:rect l="l" t="t" r="r" b="b"/>
            <a:pathLst>
              <a:path w="871854" h="464820">
                <a:moveTo>
                  <a:pt x="871727" y="0"/>
                </a:moveTo>
                <a:lnTo>
                  <a:pt x="0" y="0"/>
                </a:lnTo>
                <a:lnTo>
                  <a:pt x="0" y="464819"/>
                </a:lnTo>
                <a:lnTo>
                  <a:pt x="871727" y="464819"/>
                </a:lnTo>
                <a:lnTo>
                  <a:pt x="871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34711" y="2132076"/>
            <a:ext cx="777214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20483" y="2354579"/>
            <a:ext cx="896619" cy="361315"/>
          </a:xfrm>
          <a:custGeom>
            <a:avLst/>
            <a:gdLst/>
            <a:ahLst/>
            <a:cxnLst/>
            <a:rect l="l" t="t" r="r" b="b"/>
            <a:pathLst>
              <a:path w="896620" h="361314">
                <a:moveTo>
                  <a:pt x="896112" y="0"/>
                </a:moveTo>
                <a:lnTo>
                  <a:pt x="0" y="0"/>
                </a:lnTo>
                <a:lnTo>
                  <a:pt x="0" y="361188"/>
                </a:lnTo>
                <a:lnTo>
                  <a:pt x="896112" y="361188"/>
                </a:lnTo>
                <a:lnTo>
                  <a:pt x="896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10386059" y="4363211"/>
            <a:ext cx="789940" cy="556260"/>
            <a:chOff x="10386059" y="4363211"/>
            <a:chExt cx="789940" cy="556260"/>
          </a:xfrm>
        </p:grpSpPr>
        <p:sp>
          <p:nvSpPr>
            <p:cNvPr id="31" name="object 31"/>
            <p:cNvSpPr/>
            <p:nvPr/>
          </p:nvSpPr>
          <p:spPr>
            <a:xfrm>
              <a:off x="10386059" y="4363211"/>
              <a:ext cx="765175" cy="556260"/>
            </a:xfrm>
            <a:custGeom>
              <a:avLst/>
              <a:gdLst/>
              <a:ahLst/>
              <a:cxnLst/>
              <a:rect l="l" t="t" r="r" b="b"/>
              <a:pathLst>
                <a:path w="765175" h="556260">
                  <a:moveTo>
                    <a:pt x="765048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765048" y="556260"/>
                  </a:lnTo>
                  <a:lnTo>
                    <a:pt x="765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782299" y="4570526"/>
              <a:ext cx="393179" cy="2666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852403" y="4607064"/>
              <a:ext cx="246862" cy="207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10043159" y="3233927"/>
            <a:ext cx="1445260" cy="637540"/>
            <a:chOff x="10043159" y="3233927"/>
            <a:chExt cx="1445260" cy="637540"/>
          </a:xfrm>
        </p:grpSpPr>
        <p:sp>
          <p:nvSpPr>
            <p:cNvPr id="35" name="object 35"/>
            <p:cNvSpPr/>
            <p:nvPr/>
          </p:nvSpPr>
          <p:spPr>
            <a:xfrm>
              <a:off x="10187939" y="3378707"/>
              <a:ext cx="1300480" cy="492759"/>
            </a:xfrm>
            <a:custGeom>
              <a:avLst/>
              <a:gdLst/>
              <a:ahLst/>
              <a:cxnLst/>
              <a:rect l="l" t="t" r="r" b="b"/>
              <a:pathLst>
                <a:path w="1300479" h="492760">
                  <a:moveTo>
                    <a:pt x="1299972" y="0"/>
                  </a:moveTo>
                  <a:lnTo>
                    <a:pt x="0" y="0"/>
                  </a:lnTo>
                  <a:lnTo>
                    <a:pt x="0" y="492251"/>
                  </a:lnTo>
                  <a:lnTo>
                    <a:pt x="1299972" y="492251"/>
                  </a:lnTo>
                  <a:lnTo>
                    <a:pt x="1299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750295" y="3486937"/>
              <a:ext cx="679691" cy="2392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043159" y="3233927"/>
              <a:ext cx="286511" cy="2880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6961631" y="5087111"/>
            <a:ext cx="830580" cy="367665"/>
            <a:chOff x="6961631" y="5087111"/>
            <a:chExt cx="830580" cy="367665"/>
          </a:xfrm>
        </p:grpSpPr>
        <p:sp>
          <p:nvSpPr>
            <p:cNvPr id="39" name="object 39"/>
            <p:cNvSpPr/>
            <p:nvPr/>
          </p:nvSpPr>
          <p:spPr>
            <a:xfrm>
              <a:off x="6961631" y="5087111"/>
              <a:ext cx="830580" cy="367665"/>
            </a:xfrm>
            <a:custGeom>
              <a:avLst/>
              <a:gdLst/>
              <a:ahLst/>
              <a:cxnLst/>
              <a:rect l="l" t="t" r="r" b="b"/>
              <a:pathLst>
                <a:path w="830579" h="367664">
                  <a:moveTo>
                    <a:pt x="830579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830579" y="367284"/>
                  </a:lnTo>
                  <a:lnTo>
                    <a:pt x="830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112507" y="5140515"/>
              <a:ext cx="609587" cy="2742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/>
          <p:nvPr/>
        </p:nvSpPr>
        <p:spPr>
          <a:xfrm>
            <a:off x="7328916" y="5725667"/>
            <a:ext cx="943610" cy="381000"/>
          </a:xfrm>
          <a:custGeom>
            <a:avLst/>
            <a:gdLst/>
            <a:ahLst/>
            <a:cxnLst/>
            <a:rect l="l" t="t" r="r" b="b"/>
            <a:pathLst>
              <a:path w="943609" h="381000">
                <a:moveTo>
                  <a:pt x="943355" y="0"/>
                </a:moveTo>
                <a:lnTo>
                  <a:pt x="0" y="0"/>
                </a:lnTo>
                <a:lnTo>
                  <a:pt x="0" y="380999"/>
                </a:lnTo>
                <a:lnTo>
                  <a:pt x="943355" y="380999"/>
                </a:lnTo>
                <a:lnTo>
                  <a:pt x="943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/>
          <p:cNvGrpSpPr/>
          <p:nvPr/>
        </p:nvGrpSpPr>
        <p:grpSpPr>
          <a:xfrm>
            <a:off x="9989819" y="5163311"/>
            <a:ext cx="1559560" cy="414655"/>
            <a:chOff x="9989819" y="5163311"/>
            <a:chExt cx="1559560" cy="414655"/>
          </a:xfrm>
        </p:grpSpPr>
        <p:sp>
          <p:nvSpPr>
            <p:cNvPr id="43" name="object 43"/>
            <p:cNvSpPr/>
            <p:nvPr/>
          </p:nvSpPr>
          <p:spPr>
            <a:xfrm>
              <a:off x="9989819" y="5163311"/>
              <a:ext cx="1559560" cy="414655"/>
            </a:xfrm>
            <a:custGeom>
              <a:avLst/>
              <a:gdLst/>
              <a:ahLst/>
              <a:cxnLst/>
              <a:rect l="l" t="t" r="r" b="b"/>
              <a:pathLst>
                <a:path w="1559559" h="414654">
                  <a:moveTo>
                    <a:pt x="1559052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559052" y="414528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154411" y="5227345"/>
              <a:ext cx="300189" cy="2910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269979" y="5244083"/>
              <a:ext cx="223989" cy="2575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6982968" y="3813047"/>
            <a:ext cx="876300" cy="554990"/>
            <a:chOff x="6982968" y="3813047"/>
            <a:chExt cx="876300" cy="554990"/>
          </a:xfrm>
        </p:grpSpPr>
        <p:sp>
          <p:nvSpPr>
            <p:cNvPr id="47" name="object 47"/>
            <p:cNvSpPr/>
            <p:nvPr/>
          </p:nvSpPr>
          <p:spPr>
            <a:xfrm>
              <a:off x="6982968" y="3813047"/>
              <a:ext cx="876300" cy="554990"/>
            </a:xfrm>
            <a:custGeom>
              <a:avLst/>
              <a:gdLst/>
              <a:ahLst/>
              <a:cxnLst/>
              <a:rect l="l" t="t" r="r" b="b"/>
              <a:pathLst>
                <a:path w="876300" h="554989">
                  <a:moveTo>
                    <a:pt x="876300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876300" y="55473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165848" y="4168165"/>
              <a:ext cx="577596" cy="1721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/>
          <p:cNvGrpSpPr/>
          <p:nvPr/>
        </p:nvGrpSpPr>
        <p:grpSpPr>
          <a:xfrm>
            <a:off x="7926323" y="3057144"/>
            <a:ext cx="975360" cy="381000"/>
            <a:chOff x="7926323" y="3057144"/>
            <a:chExt cx="975360" cy="381000"/>
          </a:xfrm>
        </p:grpSpPr>
        <p:sp>
          <p:nvSpPr>
            <p:cNvPr id="50" name="object 50"/>
            <p:cNvSpPr/>
            <p:nvPr/>
          </p:nvSpPr>
          <p:spPr>
            <a:xfrm>
              <a:off x="7926323" y="3057144"/>
              <a:ext cx="975360" cy="381000"/>
            </a:xfrm>
            <a:custGeom>
              <a:avLst/>
              <a:gdLst/>
              <a:ahLst/>
              <a:cxnLst/>
              <a:rect l="l" t="t" r="r" b="b"/>
              <a:pathLst>
                <a:path w="975359" h="381000">
                  <a:moveTo>
                    <a:pt x="97535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75359" y="38100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973567" y="3211068"/>
              <a:ext cx="908303" cy="1325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/>
          <p:nvPr/>
        </p:nvSpPr>
        <p:spPr>
          <a:xfrm>
            <a:off x="8467343" y="6100571"/>
            <a:ext cx="1202690" cy="436245"/>
          </a:xfrm>
          <a:custGeom>
            <a:avLst/>
            <a:gdLst/>
            <a:ahLst/>
            <a:cxnLst/>
            <a:rect l="l" t="t" r="r" b="b"/>
            <a:pathLst>
              <a:path w="1202690" h="436245">
                <a:moveTo>
                  <a:pt x="1202436" y="0"/>
                </a:moveTo>
                <a:lnTo>
                  <a:pt x="0" y="0"/>
                </a:lnTo>
                <a:lnTo>
                  <a:pt x="0" y="435863"/>
                </a:lnTo>
                <a:lnTo>
                  <a:pt x="1202436" y="435863"/>
                </a:lnTo>
                <a:lnTo>
                  <a:pt x="1202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/>
          <p:cNvGrpSpPr/>
          <p:nvPr/>
        </p:nvGrpSpPr>
        <p:grpSpPr>
          <a:xfrm>
            <a:off x="8929116" y="3617976"/>
            <a:ext cx="850900" cy="425450"/>
            <a:chOff x="8929116" y="3617976"/>
            <a:chExt cx="850900" cy="425450"/>
          </a:xfrm>
        </p:grpSpPr>
        <p:sp>
          <p:nvSpPr>
            <p:cNvPr id="54" name="object 54"/>
            <p:cNvSpPr/>
            <p:nvPr/>
          </p:nvSpPr>
          <p:spPr>
            <a:xfrm>
              <a:off x="8929116" y="3617976"/>
              <a:ext cx="850900" cy="425450"/>
            </a:xfrm>
            <a:custGeom>
              <a:avLst/>
              <a:gdLst/>
              <a:ahLst/>
              <a:cxnLst/>
              <a:rect l="l" t="t" r="r" b="b"/>
              <a:pathLst>
                <a:path w="850900" h="425450">
                  <a:moveTo>
                    <a:pt x="850392" y="0"/>
                  </a:moveTo>
                  <a:lnTo>
                    <a:pt x="0" y="0"/>
                  </a:lnTo>
                  <a:lnTo>
                    <a:pt x="0" y="425196"/>
                  </a:lnTo>
                  <a:lnTo>
                    <a:pt x="850392" y="425196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345168" y="3746030"/>
              <a:ext cx="402323" cy="2026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/>
          <p:nvPr/>
        </p:nvSpPr>
        <p:spPr>
          <a:xfrm>
            <a:off x="6504431" y="4482084"/>
            <a:ext cx="1280160" cy="384175"/>
          </a:xfrm>
          <a:custGeom>
            <a:avLst/>
            <a:gdLst/>
            <a:ahLst/>
            <a:cxnLst/>
            <a:rect l="l" t="t" r="r" b="b"/>
            <a:pathLst>
              <a:path w="1280159" h="384175">
                <a:moveTo>
                  <a:pt x="1280159" y="0"/>
                </a:moveTo>
                <a:lnTo>
                  <a:pt x="0" y="0"/>
                </a:lnTo>
                <a:lnTo>
                  <a:pt x="0" y="384048"/>
                </a:lnTo>
                <a:lnTo>
                  <a:pt x="1280159" y="384048"/>
                </a:lnTo>
                <a:lnTo>
                  <a:pt x="128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/>
          <p:cNvGrpSpPr/>
          <p:nvPr/>
        </p:nvGrpSpPr>
        <p:grpSpPr>
          <a:xfrm>
            <a:off x="0" y="0"/>
            <a:ext cx="12195810" cy="6858000"/>
            <a:chOff x="0" y="0"/>
            <a:chExt cx="12195810" cy="6858000"/>
          </a:xfrm>
        </p:grpSpPr>
        <p:sp>
          <p:nvSpPr>
            <p:cNvPr id="58" name="object 58"/>
            <p:cNvSpPr/>
            <p:nvPr/>
          </p:nvSpPr>
          <p:spPr>
            <a:xfrm>
              <a:off x="4218431" y="5498591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0" y="11303"/>
                  </a:moveTo>
                  <a:lnTo>
                    <a:pt x="15875" y="22606"/>
                  </a:lnTo>
                  <a:lnTo>
                    <a:pt x="33400" y="25908"/>
                  </a:lnTo>
                  <a:lnTo>
                    <a:pt x="35051" y="6477"/>
                  </a:lnTo>
                  <a:lnTo>
                    <a:pt x="19176" y="0"/>
                  </a:lnTo>
                  <a:lnTo>
                    <a:pt x="0" y="113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139183" y="5518403"/>
              <a:ext cx="38100" cy="18415"/>
            </a:xfrm>
            <a:custGeom>
              <a:avLst/>
              <a:gdLst/>
              <a:ahLst/>
              <a:cxnLst/>
              <a:rect l="l" t="t" r="r" b="b"/>
              <a:pathLst>
                <a:path w="38100" h="18414">
                  <a:moveTo>
                    <a:pt x="9525" y="0"/>
                  </a:moveTo>
                  <a:lnTo>
                    <a:pt x="0" y="6096"/>
                  </a:lnTo>
                  <a:lnTo>
                    <a:pt x="17399" y="18288"/>
                  </a:lnTo>
                  <a:lnTo>
                    <a:pt x="36449" y="18288"/>
                  </a:lnTo>
                  <a:lnTo>
                    <a:pt x="38100" y="10668"/>
                  </a:lnTo>
                  <a:lnTo>
                    <a:pt x="26924" y="457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139183" y="5518403"/>
              <a:ext cx="38100" cy="18415"/>
            </a:xfrm>
            <a:custGeom>
              <a:avLst/>
              <a:gdLst/>
              <a:ahLst/>
              <a:cxnLst/>
              <a:rect l="l" t="t" r="r" b="b"/>
              <a:pathLst>
                <a:path w="38100" h="18414">
                  <a:moveTo>
                    <a:pt x="9525" y="0"/>
                  </a:moveTo>
                  <a:lnTo>
                    <a:pt x="0" y="6096"/>
                  </a:lnTo>
                  <a:lnTo>
                    <a:pt x="17399" y="18288"/>
                  </a:lnTo>
                  <a:lnTo>
                    <a:pt x="36449" y="18288"/>
                  </a:lnTo>
                  <a:lnTo>
                    <a:pt x="38100" y="10668"/>
                  </a:lnTo>
                  <a:lnTo>
                    <a:pt x="26924" y="4572"/>
                  </a:lnTo>
                  <a:lnTo>
                    <a:pt x="952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085843" y="5527547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60" h="20320">
                  <a:moveTo>
                    <a:pt x="11429" y="0"/>
                  </a:moveTo>
                  <a:lnTo>
                    <a:pt x="0" y="4952"/>
                  </a:lnTo>
                  <a:lnTo>
                    <a:pt x="1650" y="18160"/>
                  </a:lnTo>
                  <a:lnTo>
                    <a:pt x="19557" y="19811"/>
                  </a:lnTo>
                  <a:lnTo>
                    <a:pt x="22859" y="13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085843" y="5527547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60" h="20320">
                  <a:moveTo>
                    <a:pt x="0" y="4952"/>
                  </a:moveTo>
                  <a:lnTo>
                    <a:pt x="1650" y="18160"/>
                  </a:lnTo>
                  <a:lnTo>
                    <a:pt x="19557" y="19811"/>
                  </a:lnTo>
                  <a:lnTo>
                    <a:pt x="22859" y="13207"/>
                  </a:lnTo>
                  <a:lnTo>
                    <a:pt x="11429" y="0"/>
                  </a:lnTo>
                  <a:lnTo>
                    <a:pt x="0" y="49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111751" y="5547359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9651" y="0"/>
                  </a:moveTo>
                  <a:lnTo>
                    <a:pt x="0" y="1523"/>
                  </a:lnTo>
                  <a:lnTo>
                    <a:pt x="4825" y="7619"/>
                  </a:lnTo>
                  <a:lnTo>
                    <a:pt x="20827" y="12191"/>
                  </a:lnTo>
                  <a:lnTo>
                    <a:pt x="30480" y="4571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111751" y="5547359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79" h="12700">
                  <a:moveTo>
                    <a:pt x="0" y="1523"/>
                  </a:moveTo>
                  <a:lnTo>
                    <a:pt x="4825" y="7619"/>
                  </a:lnTo>
                  <a:lnTo>
                    <a:pt x="20827" y="12191"/>
                  </a:lnTo>
                  <a:lnTo>
                    <a:pt x="30480" y="4571"/>
                  </a:lnTo>
                  <a:lnTo>
                    <a:pt x="9651" y="0"/>
                  </a:lnTo>
                  <a:lnTo>
                    <a:pt x="0" y="15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721098" y="2311717"/>
              <a:ext cx="7474140" cy="42767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791456" y="4882896"/>
              <a:ext cx="1010412" cy="3627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917948" y="5268467"/>
              <a:ext cx="679703" cy="2316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526280" y="4623815"/>
              <a:ext cx="284988" cy="2880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872227" y="1988820"/>
              <a:ext cx="893444" cy="535305"/>
            </a:xfrm>
            <a:custGeom>
              <a:avLst/>
              <a:gdLst/>
              <a:ahLst/>
              <a:cxnLst/>
              <a:rect l="l" t="t" r="r" b="b"/>
              <a:pathLst>
                <a:path w="893445" h="535305">
                  <a:moveTo>
                    <a:pt x="0" y="534924"/>
                  </a:moveTo>
                  <a:lnTo>
                    <a:pt x="893063" y="534924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813803" y="2063495"/>
              <a:ext cx="27940" cy="47625"/>
            </a:xfrm>
            <a:custGeom>
              <a:avLst/>
              <a:gdLst/>
              <a:ahLst/>
              <a:cxnLst/>
              <a:rect l="l" t="t" r="r" b="b"/>
              <a:pathLst>
                <a:path w="27940" h="47625">
                  <a:moveTo>
                    <a:pt x="25780" y="0"/>
                  </a:moveTo>
                  <a:lnTo>
                    <a:pt x="11302" y="1524"/>
                  </a:lnTo>
                  <a:lnTo>
                    <a:pt x="6476" y="15748"/>
                  </a:lnTo>
                  <a:lnTo>
                    <a:pt x="12953" y="26796"/>
                  </a:lnTo>
                  <a:lnTo>
                    <a:pt x="0" y="42544"/>
                  </a:lnTo>
                  <a:lnTo>
                    <a:pt x="9651" y="47243"/>
                  </a:lnTo>
                  <a:lnTo>
                    <a:pt x="17779" y="29971"/>
                  </a:lnTo>
                  <a:lnTo>
                    <a:pt x="27431" y="20446"/>
                  </a:lnTo>
                  <a:lnTo>
                    <a:pt x="25780" y="0"/>
                  </a:lnTo>
                  <a:close/>
                </a:path>
              </a:pathLst>
            </a:custGeom>
            <a:solidFill>
              <a:srgbClr val="779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813803" y="2063495"/>
              <a:ext cx="27940" cy="47625"/>
            </a:xfrm>
            <a:custGeom>
              <a:avLst/>
              <a:gdLst/>
              <a:ahLst/>
              <a:cxnLst/>
              <a:rect l="l" t="t" r="r" b="b"/>
              <a:pathLst>
                <a:path w="27940" h="47625">
                  <a:moveTo>
                    <a:pt x="9651" y="47243"/>
                  </a:moveTo>
                  <a:lnTo>
                    <a:pt x="17779" y="29971"/>
                  </a:lnTo>
                  <a:lnTo>
                    <a:pt x="27431" y="20446"/>
                  </a:lnTo>
                  <a:lnTo>
                    <a:pt x="25780" y="0"/>
                  </a:lnTo>
                  <a:lnTo>
                    <a:pt x="11302" y="1524"/>
                  </a:lnTo>
                  <a:lnTo>
                    <a:pt x="6476" y="15748"/>
                  </a:lnTo>
                  <a:lnTo>
                    <a:pt x="12953" y="26796"/>
                  </a:lnTo>
                  <a:lnTo>
                    <a:pt x="0" y="42544"/>
                  </a:lnTo>
                  <a:lnTo>
                    <a:pt x="9651" y="472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853428" y="2045207"/>
              <a:ext cx="15240" cy="41275"/>
            </a:xfrm>
            <a:custGeom>
              <a:avLst/>
              <a:gdLst/>
              <a:ahLst/>
              <a:cxnLst/>
              <a:rect l="l" t="t" r="r" b="b"/>
              <a:pathLst>
                <a:path w="15240" h="41275">
                  <a:moveTo>
                    <a:pt x="6096" y="0"/>
                  </a:moveTo>
                  <a:lnTo>
                    <a:pt x="3048" y="6350"/>
                  </a:lnTo>
                  <a:lnTo>
                    <a:pt x="0" y="28447"/>
                  </a:lnTo>
                  <a:lnTo>
                    <a:pt x="1524" y="41147"/>
                  </a:lnTo>
                  <a:lnTo>
                    <a:pt x="10668" y="34797"/>
                  </a:lnTo>
                  <a:lnTo>
                    <a:pt x="15240" y="26924"/>
                  </a:lnTo>
                  <a:lnTo>
                    <a:pt x="13716" y="635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779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853428" y="2045207"/>
              <a:ext cx="15240" cy="41275"/>
            </a:xfrm>
            <a:custGeom>
              <a:avLst/>
              <a:gdLst/>
              <a:ahLst/>
              <a:cxnLst/>
              <a:rect l="l" t="t" r="r" b="b"/>
              <a:pathLst>
                <a:path w="15240" h="41275">
                  <a:moveTo>
                    <a:pt x="10668" y="34797"/>
                  </a:moveTo>
                  <a:lnTo>
                    <a:pt x="15240" y="26924"/>
                  </a:lnTo>
                  <a:lnTo>
                    <a:pt x="13716" y="6350"/>
                  </a:lnTo>
                  <a:lnTo>
                    <a:pt x="6096" y="0"/>
                  </a:lnTo>
                  <a:lnTo>
                    <a:pt x="3048" y="6350"/>
                  </a:lnTo>
                  <a:lnTo>
                    <a:pt x="0" y="28447"/>
                  </a:lnTo>
                  <a:lnTo>
                    <a:pt x="1524" y="41147"/>
                  </a:lnTo>
                  <a:lnTo>
                    <a:pt x="10668" y="347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874764" y="2045207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7619" y="0"/>
                  </a:moveTo>
                  <a:lnTo>
                    <a:pt x="0" y="1524"/>
                  </a:lnTo>
                  <a:lnTo>
                    <a:pt x="0" y="1219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79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874764" y="2045207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0" y="12191"/>
                  </a:moveTo>
                  <a:lnTo>
                    <a:pt x="7619" y="0"/>
                  </a:lnTo>
                  <a:lnTo>
                    <a:pt x="0" y="1524"/>
                  </a:lnTo>
                  <a:lnTo>
                    <a:pt x="0" y="121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859524" y="2014727"/>
              <a:ext cx="15240" cy="27940"/>
            </a:xfrm>
            <a:custGeom>
              <a:avLst/>
              <a:gdLst/>
              <a:ahLst/>
              <a:cxnLst/>
              <a:rect l="l" t="t" r="r" b="b"/>
              <a:pathLst>
                <a:path w="15240" h="27939">
                  <a:moveTo>
                    <a:pt x="7620" y="0"/>
                  </a:moveTo>
                  <a:lnTo>
                    <a:pt x="0" y="19304"/>
                  </a:lnTo>
                  <a:lnTo>
                    <a:pt x="7620" y="27432"/>
                  </a:lnTo>
                  <a:lnTo>
                    <a:pt x="15240" y="1130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79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859524" y="2014727"/>
              <a:ext cx="15240" cy="27940"/>
            </a:xfrm>
            <a:custGeom>
              <a:avLst/>
              <a:gdLst/>
              <a:ahLst/>
              <a:cxnLst/>
              <a:rect l="l" t="t" r="r" b="b"/>
              <a:pathLst>
                <a:path w="15240" h="27939">
                  <a:moveTo>
                    <a:pt x="15240" y="11302"/>
                  </a:moveTo>
                  <a:lnTo>
                    <a:pt x="7620" y="0"/>
                  </a:lnTo>
                  <a:lnTo>
                    <a:pt x="0" y="19304"/>
                  </a:lnTo>
                  <a:lnTo>
                    <a:pt x="7620" y="27432"/>
                  </a:lnTo>
                  <a:lnTo>
                    <a:pt x="15240" y="113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804660" y="2089404"/>
              <a:ext cx="70485" cy="117475"/>
            </a:xfrm>
            <a:custGeom>
              <a:avLst/>
              <a:gdLst/>
              <a:ahLst/>
              <a:cxnLst/>
              <a:rect l="l" t="t" r="r" b="b"/>
              <a:pathLst>
                <a:path w="70484" h="117475">
                  <a:moveTo>
                    <a:pt x="37338" y="0"/>
                  </a:moveTo>
                  <a:lnTo>
                    <a:pt x="32766" y="7874"/>
                  </a:lnTo>
                  <a:lnTo>
                    <a:pt x="28067" y="23749"/>
                  </a:lnTo>
                  <a:lnTo>
                    <a:pt x="32766" y="30099"/>
                  </a:lnTo>
                  <a:lnTo>
                    <a:pt x="29591" y="38100"/>
                  </a:lnTo>
                  <a:lnTo>
                    <a:pt x="24892" y="30099"/>
                  </a:lnTo>
                  <a:lnTo>
                    <a:pt x="1524" y="38100"/>
                  </a:lnTo>
                  <a:lnTo>
                    <a:pt x="0" y="49149"/>
                  </a:lnTo>
                  <a:lnTo>
                    <a:pt x="21844" y="66548"/>
                  </a:lnTo>
                  <a:lnTo>
                    <a:pt x="34290" y="50800"/>
                  </a:lnTo>
                  <a:lnTo>
                    <a:pt x="42037" y="52324"/>
                  </a:lnTo>
                  <a:lnTo>
                    <a:pt x="43561" y="58674"/>
                  </a:lnTo>
                  <a:lnTo>
                    <a:pt x="42037" y="84074"/>
                  </a:lnTo>
                  <a:lnTo>
                    <a:pt x="29591" y="110998"/>
                  </a:lnTo>
                  <a:lnTo>
                    <a:pt x="42037" y="117348"/>
                  </a:lnTo>
                  <a:lnTo>
                    <a:pt x="46736" y="103124"/>
                  </a:lnTo>
                  <a:lnTo>
                    <a:pt x="57658" y="87249"/>
                  </a:lnTo>
                  <a:lnTo>
                    <a:pt x="57658" y="65024"/>
                  </a:lnTo>
                  <a:lnTo>
                    <a:pt x="62357" y="55499"/>
                  </a:lnTo>
                  <a:lnTo>
                    <a:pt x="66929" y="61849"/>
                  </a:lnTo>
                  <a:lnTo>
                    <a:pt x="70104" y="52324"/>
                  </a:lnTo>
                  <a:lnTo>
                    <a:pt x="51435" y="42799"/>
                  </a:lnTo>
                  <a:lnTo>
                    <a:pt x="52959" y="34925"/>
                  </a:lnTo>
                  <a:lnTo>
                    <a:pt x="59182" y="30099"/>
                  </a:lnTo>
                  <a:lnTo>
                    <a:pt x="52959" y="14224"/>
                  </a:lnTo>
                  <a:lnTo>
                    <a:pt x="62357" y="7874"/>
                  </a:lnTo>
                  <a:lnTo>
                    <a:pt x="54483" y="1524"/>
                  </a:lnTo>
                  <a:lnTo>
                    <a:pt x="43561" y="6350"/>
                  </a:lnTo>
                  <a:lnTo>
                    <a:pt x="37338" y="0"/>
                  </a:lnTo>
                  <a:close/>
                </a:path>
              </a:pathLst>
            </a:custGeom>
            <a:solidFill>
              <a:srgbClr val="779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804660" y="2089404"/>
              <a:ext cx="70485" cy="117475"/>
            </a:xfrm>
            <a:custGeom>
              <a:avLst/>
              <a:gdLst/>
              <a:ahLst/>
              <a:cxnLst/>
              <a:rect l="l" t="t" r="r" b="b"/>
              <a:pathLst>
                <a:path w="70484" h="117475">
                  <a:moveTo>
                    <a:pt x="34290" y="50800"/>
                  </a:moveTo>
                  <a:lnTo>
                    <a:pt x="42037" y="52324"/>
                  </a:lnTo>
                  <a:lnTo>
                    <a:pt x="43561" y="58674"/>
                  </a:lnTo>
                  <a:lnTo>
                    <a:pt x="42037" y="84074"/>
                  </a:lnTo>
                  <a:lnTo>
                    <a:pt x="29591" y="110998"/>
                  </a:lnTo>
                  <a:lnTo>
                    <a:pt x="42037" y="117348"/>
                  </a:lnTo>
                  <a:lnTo>
                    <a:pt x="46736" y="103124"/>
                  </a:lnTo>
                  <a:lnTo>
                    <a:pt x="57658" y="87249"/>
                  </a:lnTo>
                  <a:lnTo>
                    <a:pt x="57658" y="65024"/>
                  </a:lnTo>
                  <a:lnTo>
                    <a:pt x="62357" y="55499"/>
                  </a:lnTo>
                  <a:lnTo>
                    <a:pt x="66929" y="61849"/>
                  </a:lnTo>
                  <a:lnTo>
                    <a:pt x="70104" y="52324"/>
                  </a:lnTo>
                  <a:lnTo>
                    <a:pt x="51435" y="42799"/>
                  </a:lnTo>
                  <a:lnTo>
                    <a:pt x="52959" y="34925"/>
                  </a:lnTo>
                  <a:lnTo>
                    <a:pt x="59182" y="30099"/>
                  </a:lnTo>
                  <a:lnTo>
                    <a:pt x="52959" y="14224"/>
                  </a:lnTo>
                  <a:lnTo>
                    <a:pt x="62357" y="7874"/>
                  </a:lnTo>
                  <a:lnTo>
                    <a:pt x="54483" y="1524"/>
                  </a:lnTo>
                  <a:lnTo>
                    <a:pt x="43561" y="6350"/>
                  </a:lnTo>
                  <a:lnTo>
                    <a:pt x="37338" y="0"/>
                  </a:lnTo>
                  <a:lnTo>
                    <a:pt x="32766" y="7874"/>
                  </a:lnTo>
                  <a:lnTo>
                    <a:pt x="28067" y="23749"/>
                  </a:lnTo>
                  <a:lnTo>
                    <a:pt x="32766" y="30099"/>
                  </a:lnTo>
                  <a:lnTo>
                    <a:pt x="29591" y="38100"/>
                  </a:lnTo>
                  <a:lnTo>
                    <a:pt x="24892" y="30099"/>
                  </a:lnTo>
                  <a:lnTo>
                    <a:pt x="1524" y="38100"/>
                  </a:lnTo>
                  <a:lnTo>
                    <a:pt x="0" y="49149"/>
                  </a:lnTo>
                  <a:lnTo>
                    <a:pt x="21844" y="66548"/>
                  </a:lnTo>
                  <a:lnTo>
                    <a:pt x="34290" y="50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813298" y="2253233"/>
              <a:ext cx="794385" cy="791210"/>
            </a:xfrm>
            <a:custGeom>
              <a:avLst/>
              <a:gdLst/>
              <a:ahLst/>
              <a:cxnLst/>
              <a:rect l="l" t="t" r="r" b="b"/>
              <a:pathLst>
                <a:path w="794384" h="791210">
                  <a:moveTo>
                    <a:pt x="732493" y="738883"/>
                  </a:moveTo>
                  <a:lnTo>
                    <a:pt x="708405" y="762380"/>
                  </a:lnTo>
                  <a:lnTo>
                    <a:pt x="794003" y="790955"/>
                  </a:lnTo>
                  <a:lnTo>
                    <a:pt x="779436" y="748029"/>
                  </a:lnTo>
                  <a:lnTo>
                    <a:pt x="741679" y="748029"/>
                  </a:lnTo>
                  <a:lnTo>
                    <a:pt x="732493" y="738883"/>
                  </a:lnTo>
                  <a:close/>
                </a:path>
                <a:path w="794384" h="791210">
                  <a:moveTo>
                    <a:pt x="765428" y="706754"/>
                  </a:moveTo>
                  <a:lnTo>
                    <a:pt x="742137" y="729476"/>
                  </a:lnTo>
                  <a:lnTo>
                    <a:pt x="751204" y="738504"/>
                  </a:lnTo>
                  <a:lnTo>
                    <a:pt x="741679" y="748029"/>
                  </a:lnTo>
                  <a:lnTo>
                    <a:pt x="779436" y="748029"/>
                  </a:lnTo>
                  <a:lnTo>
                    <a:pt x="765428" y="706754"/>
                  </a:lnTo>
                  <a:close/>
                </a:path>
                <a:path w="794384" h="791210">
                  <a:moveTo>
                    <a:pt x="9525" y="0"/>
                  </a:moveTo>
                  <a:lnTo>
                    <a:pt x="0" y="9525"/>
                  </a:lnTo>
                  <a:lnTo>
                    <a:pt x="732493" y="738883"/>
                  </a:lnTo>
                  <a:lnTo>
                    <a:pt x="742137" y="72947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813298" y="2253233"/>
              <a:ext cx="794385" cy="791210"/>
            </a:xfrm>
            <a:custGeom>
              <a:avLst/>
              <a:gdLst/>
              <a:ahLst/>
              <a:cxnLst/>
              <a:rect l="l" t="t" r="r" b="b"/>
              <a:pathLst>
                <a:path w="794384" h="791210">
                  <a:moveTo>
                    <a:pt x="0" y="9525"/>
                  </a:moveTo>
                  <a:lnTo>
                    <a:pt x="741679" y="748029"/>
                  </a:lnTo>
                  <a:lnTo>
                    <a:pt x="751204" y="738504"/>
                  </a:lnTo>
                  <a:lnTo>
                    <a:pt x="9525" y="0"/>
                  </a:lnTo>
                  <a:lnTo>
                    <a:pt x="0" y="9525"/>
                  </a:lnTo>
                  <a:close/>
                </a:path>
                <a:path w="794384" h="791210">
                  <a:moveTo>
                    <a:pt x="708405" y="762380"/>
                  </a:moveTo>
                  <a:lnTo>
                    <a:pt x="794003" y="790955"/>
                  </a:lnTo>
                  <a:lnTo>
                    <a:pt x="765428" y="706754"/>
                  </a:lnTo>
                  <a:lnTo>
                    <a:pt x="708405" y="762380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727448" y="1850135"/>
              <a:ext cx="289560" cy="2834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920483" y="2354579"/>
              <a:ext cx="896619" cy="361315"/>
            </a:xfrm>
            <a:custGeom>
              <a:avLst/>
              <a:gdLst/>
              <a:ahLst/>
              <a:cxnLst/>
              <a:rect l="l" t="t" r="r" b="b"/>
              <a:pathLst>
                <a:path w="896620" h="361314">
                  <a:moveTo>
                    <a:pt x="0" y="361188"/>
                  </a:moveTo>
                  <a:lnTo>
                    <a:pt x="896112" y="3611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367778" y="2718054"/>
              <a:ext cx="297180" cy="617220"/>
            </a:xfrm>
            <a:custGeom>
              <a:avLst/>
              <a:gdLst/>
              <a:ahLst/>
              <a:cxnLst/>
              <a:rect l="l" t="t" r="r" b="b"/>
              <a:pathLst>
                <a:path w="297179" h="617220">
                  <a:moveTo>
                    <a:pt x="253545" y="548116"/>
                  </a:moveTo>
                  <a:lnTo>
                    <a:pt x="224027" y="561594"/>
                  </a:lnTo>
                  <a:lnTo>
                    <a:pt x="294004" y="617220"/>
                  </a:lnTo>
                  <a:lnTo>
                    <a:pt x="296047" y="559943"/>
                  </a:lnTo>
                  <a:lnTo>
                    <a:pt x="259079" y="559943"/>
                  </a:lnTo>
                  <a:lnTo>
                    <a:pt x="253545" y="548116"/>
                  </a:lnTo>
                  <a:close/>
                </a:path>
                <a:path w="297179" h="617220">
                  <a:moveTo>
                    <a:pt x="297179" y="528193"/>
                  </a:moveTo>
                  <a:lnTo>
                    <a:pt x="266432" y="542232"/>
                  </a:lnTo>
                  <a:lnTo>
                    <a:pt x="271779" y="553593"/>
                  </a:lnTo>
                  <a:lnTo>
                    <a:pt x="259079" y="559943"/>
                  </a:lnTo>
                  <a:lnTo>
                    <a:pt x="296047" y="559943"/>
                  </a:lnTo>
                  <a:lnTo>
                    <a:pt x="297179" y="528193"/>
                  </a:lnTo>
                  <a:close/>
                </a:path>
                <a:path w="297179" h="617220">
                  <a:moveTo>
                    <a:pt x="11175" y="0"/>
                  </a:moveTo>
                  <a:lnTo>
                    <a:pt x="0" y="6350"/>
                  </a:lnTo>
                  <a:lnTo>
                    <a:pt x="253545" y="548116"/>
                  </a:lnTo>
                  <a:lnTo>
                    <a:pt x="266432" y="542232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367778" y="2718054"/>
              <a:ext cx="297180" cy="617220"/>
            </a:xfrm>
            <a:custGeom>
              <a:avLst/>
              <a:gdLst/>
              <a:ahLst/>
              <a:cxnLst/>
              <a:rect l="l" t="t" r="r" b="b"/>
              <a:pathLst>
                <a:path w="297179" h="617220">
                  <a:moveTo>
                    <a:pt x="0" y="6350"/>
                  </a:moveTo>
                  <a:lnTo>
                    <a:pt x="259079" y="559943"/>
                  </a:lnTo>
                  <a:lnTo>
                    <a:pt x="271779" y="553593"/>
                  </a:lnTo>
                  <a:lnTo>
                    <a:pt x="11175" y="0"/>
                  </a:lnTo>
                  <a:lnTo>
                    <a:pt x="0" y="6350"/>
                  </a:lnTo>
                  <a:close/>
                </a:path>
                <a:path w="297179" h="617220">
                  <a:moveTo>
                    <a:pt x="224027" y="561594"/>
                  </a:moveTo>
                  <a:lnTo>
                    <a:pt x="294004" y="617220"/>
                  </a:lnTo>
                  <a:lnTo>
                    <a:pt x="297179" y="528193"/>
                  </a:lnTo>
                  <a:lnTo>
                    <a:pt x="224027" y="561594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7074407" y="2470416"/>
              <a:ext cx="672083" cy="1356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103364" y="2503942"/>
              <a:ext cx="505968" cy="10209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781800" y="2206751"/>
              <a:ext cx="289559" cy="2926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386060" y="4363211"/>
              <a:ext cx="765175" cy="556260"/>
            </a:xfrm>
            <a:custGeom>
              <a:avLst/>
              <a:gdLst/>
              <a:ahLst/>
              <a:cxnLst/>
              <a:rect l="l" t="t" r="r" b="b"/>
              <a:pathLst>
                <a:path w="765175" h="556260">
                  <a:moveTo>
                    <a:pt x="0" y="556260"/>
                  </a:moveTo>
                  <a:lnTo>
                    <a:pt x="765048" y="556260"/>
                  </a:lnTo>
                  <a:lnTo>
                    <a:pt x="765048" y="0"/>
                  </a:lnTo>
                  <a:lnTo>
                    <a:pt x="0" y="0"/>
                  </a:lnTo>
                  <a:lnTo>
                    <a:pt x="0" y="556260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579102" y="4642865"/>
              <a:ext cx="814069" cy="323215"/>
            </a:xfrm>
            <a:custGeom>
              <a:avLst/>
              <a:gdLst/>
              <a:ahLst/>
              <a:cxnLst/>
              <a:rect l="l" t="t" r="r" b="b"/>
              <a:pathLst>
                <a:path w="814070" h="323214">
                  <a:moveTo>
                    <a:pt x="61975" y="248665"/>
                  </a:moveTo>
                  <a:lnTo>
                    <a:pt x="0" y="313562"/>
                  </a:lnTo>
                  <a:lnTo>
                    <a:pt x="90550" y="323087"/>
                  </a:lnTo>
                  <a:lnTo>
                    <a:pt x="80213" y="296163"/>
                  </a:lnTo>
                  <a:lnTo>
                    <a:pt x="65150" y="296163"/>
                  </a:lnTo>
                  <a:lnTo>
                    <a:pt x="60451" y="283463"/>
                  </a:lnTo>
                  <a:lnTo>
                    <a:pt x="73447" y="278542"/>
                  </a:lnTo>
                  <a:lnTo>
                    <a:pt x="61975" y="248665"/>
                  </a:lnTo>
                  <a:close/>
                </a:path>
                <a:path w="814070" h="323214">
                  <a:moveTo>
                    <a:pt x="78301" y="291184"/>
                  </a:moveTo>
                  <a:lnTo>
                    <a:pt x="65150" y="296163"/>
                  </a:lnTo>
                  <a:lnTo>
                    <a:pt x="80213" y="296163"/>
                  </a:lnTo>
                  <a:lnTo>
                    <a:pt x="78301" y="291184"/>
                  </a:lnTo>
                  <a:close/>
                </a:path>
                <a:path w="814070" h="323214">
                  <a:moveTo>
                    <a:pt x="808990" y="0"/>
                  </a:moveTo>
                  <a:lnTo>
                    <a:pt x="73447" y="278542"/>
                  </a:lnTo>
                  <a:lnTo>
                    <a:pt x="78301" y="291184"/>
                  </a:lnTo>
                  <a:lnTo>
                    <a:pt x="813816" y="12699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9579102" y="4642865"/>
              <a:ext cx="814069" cy="323215"/>
            </a:xfrm>
            <a:custGeom>
              <a:avLst/>
              <a:gdLst/>
              <a:ahLst/>
              <a:cxnLst/>
              <a:rect l="l" t="t" r="r" b="b"/>
              <a:pathLst>
                <a:path w="814070" h="323214">
                  <a:moveTo>
                    <a:pt x="813816" y="12699"/>
                  </a:moveTo>
                  <a:lnTo>
                    <a:pt x="65150" y="296163"/>
                  </a:lnTo>
                  <a:lnTo>
                    <a:pt x="60451" y="283463"/>
                  </a:lnTo>
                  <a:lnTo>
                    <a:pt x="808990" y="0"/>
                  </a:lnTo>
                  <a:lnTo>
                    <a:pt x="813816" y="12699"/>
                  </a:lnTo>
                  <a:close/>
                </a:path>
                <a:path w="814070" h="323214">
                  <a:moveTo>
                    <a:pt x="90550" y="323087"/>
                  </a:moveTo>
                  <a:lnTo>
                    <a:pt x="0" y="313562"/>
                  </a:lnTo>
                  <a:lnTo>
                    <a:pt x="61975" y="248665"/>
                  </a:lnTo>
                  <a:lnTo>
                    <a:pt x="90550" y="323087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0515600" y="4500371"/>
              <a:ext cx="603503" cy="3596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0832591" y="4600955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D7E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0832591" y="460400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D6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0832591" y="460705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D4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0832591" y="461010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D2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0832591" y="461314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D2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0832591" y="4616196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D0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832591" y="461924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F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832591" y="462229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0832591" y="4625340"/>
              <a:ext cx="289560" cy="5080"/>
            </a:xfrm>
            <a:custGeom>
              <a:avLst/>
              <a:gdLst/>
              <a:ahLst/>
              <a:cxnLst/>
              <a:rect l="l" t="t" r="r" b="b"/>
              <a:pathLst>
                <a:path w="289559" h="5079">
                  <a:moveTo>
                    <a:pt x="28955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89559" y="4571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AE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832591" y="4629911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9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0832591" y="463296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0832591" y="463600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6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0832591" y="4639055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5E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0832591" y="464210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3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0832591" y="464515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2E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0832591" y="464820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0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0832591" y="465124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EE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0832591" y="4654296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CE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0832591" y="465734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AE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0832591" y="466039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9E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0832591" y="4663440"/>
              <a:ext cx="289560" cy="5080"/>
            </a:xfrm>
            <a:custGeom>
              <a:avLst/>
              <a:gdLst/>
              <a:ahLst/>
              <a:cxnLst/>
              <a:rect l="l" t="t" r="r" b="b"/>
              <a:pathLst>
                <a:path w="289559" h="5079">
                  <a:moveTo>
                    <a:pt x="28955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89559" y="4571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8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0832591" y="4668011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7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0832591" y="467106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5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0832591" y="467410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3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0832591" y="4677155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1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0832591" y="468020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F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0832591" y="468325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E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0832591" y="468630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CD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0832591" y="468934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BD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0832591" y="4692396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AD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0832591" y="469544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8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0832591" y="469849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7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0832591" y="4701540"/>
              <a:ext cx="289560" cy="5080"/>
            </a:xfrm>
            <a:custGeom>
              <a:avLst/>
              <a:gdLst/>
              <a:ahLst/>
              <a:cxnLst/>
              <a:rect l="l" t="t" r="r" b="b"/>
              <a:pathLst>
                <a:path w="289559" h="5079">
                  <a:moveTo>
                    <a:pt x="28955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89559" y="4571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4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0832591" y="4706111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2D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0832591" y="470916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A0D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0832591" y="471220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E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0832591" y="4715255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C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0832591" y="471830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AD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0832591" y="472135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7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0832591" y="472440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5D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0832591" y="472744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2D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0832591" y="4730496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1D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0832591" y="473354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FD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0832591" y="4736592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DD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0832591" y="4739640"/>
              <a:ext cx="289560" cy="5080"/>
            </a:xfrm>
            <a:custGeom>
              <a:avLst/>
              <a:gdLst/>
              <a:ahLst/>
              <a:cxnLst/>
              <a:rect l="l" t="t" r="r" b="b"/>
              <a:pathLst>
                <a:path w="289559" h="5079">
                  <a:moveTo>
                    <a:pt x="28955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89559" y="4571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9C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0832591" y="4744211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7C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0832591" y="4747260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5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0832591" y="4750308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4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0832591" y="4753355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81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0832591" y="4756404"/>
              <a:ext cx="289560" cy="3175"/>
            </a:xfrm>
            <a:custGeom>
              <a:avLst/>
              <a:gdLst/>
              <a:ahLst/>
              <a:cxnLst/>
              <a:rect l="l" t="t" r="r" b="b"/>
              <a:pathLst>
                <a:path w="289559" h="3175">
                  <a:moveTo>
                    <a:pt x="289559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289559" y="3047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7EC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0832591" y="4600955"/>
              <a:ext cx="289560" cy="158750"/>
            </a:xfrm>
            <a:custGeom>
              <a:avLst/>
              <a:gdLst/>
              <a:ahLst/>
              <a:cxnLst/>
              <a:rect l="l" t="t" r="r" b="b"/>
              <a:pathLst>
                <a:path w="289559" h="158750">
                  <a:moveTo>
                    <a:pt x="0" y="158496"/>
                  </a:moveTo>
                  <a:lnTo>
                    <a:pt x="289559" y="158496"/>
                  </a:lnTo>
                  <a:lnTo>
                    <a:pt x="289559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ln w="9525">
              <a:solidFill>
                <a:srgbClr val="259FF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0250424" y="4229100"/>
              <a:ext cx="289559" cy="2880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0187940" y="3378708"/>
              <a:ext cx="1300480" cy="492759"/>
            </a:xfrm>
            <a:custGeom>
              <a:avLst/>
              <a:gdLst/>
              <a:ahLst/>
              <a:cxnLst/>
              <a:rect l="l" t="t" r="r" b="b"/>
              <a:pathLst>
                <a:path w="1300479" h="492760">
                  <a:moveTo>
                    <a:pt x="0" y="492251"/>
                  </a:moveTo>
                  <a:lnTo>
                    <a:pt x="1299972" y="492251"/>
                  </a:lnTo>
                  <a:lnTo>
                    <a:pt x="1299972" y="0"/>
                  </a:lnTo>
                  <a:lnTo>
                    <a:pt x="0" y="0"/>
                  </a:lnTo>
                  <a:lnTo>
                    <a:pt x="0" y="492251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9618726" y="3632453"/>
              <a:ext cx="582295" cy="856615"/>
            </a:xfrm>
            <a:custGeom>
              <a:avLst/>
              <a:gdLst/>
              <a:ahLst/>
              <a:cxnLst/>
              <a:rect l="l" t="t" r="r" b="b"/>
              <a:pathLst>
                <a:path w="582295" h="856614">
                  <a:moveTo>
                    <a:pt x="11175" y="767461"/>
                  </a:moveTo>
                  <a:lnTo>
                    <a:pt x="0" y="856488"/>
                  </a:lnTo>
                  <a:lnTo>
                    <a:pt x="77977" y="812038"/>
                  </a:lnTo>
                  <a:lnTo>
                    <a:pt x="65987" y="804037"/>
                  </a:lnTo>
                  <a:lnTo>
                    <a:pt x="42925" y="804037"/>
                  </a:lnTo>
                  <a:lnTo>
                    <a:pt x="31750" y="797687"/>
                  </a:lnTo>
                  <a:lnTo>
                    <a:pt x="39435" y="786318"/>
                  </a:lnTo>
                  <a:lnTo>
                    <a:pt x="11175" y="767461"/>
                  </a:lnTo>
                  <a:close/>
                </a:path>
                <a:path w="582295" h="856614">
                  <a:moveTo>
                    <a:pt x="50095" y="793431"/>
                  </a:moveTo>
                  <a:lnTo>
                    <a:pt x="42925" y="804037"/>
                  </a:lnTo>
                  <a:lnTo>
                    <a:pt x="65987" y="804037"/>
                  </a:lnTo>
                  <a:lnTo>
                    <a:pt x="50095" y="793431"/>
                  </a:lnTo>
                  <a:close/>
                </a:path>
                <a:path w="582295" h="856614">
                  <a:moveTo>
                    <a:pt x="570992" y="0"/>
                  </a:moveTo>
                  <a:lnTo>
                    <a:pt x="39435" y="786318"/>
                  </a:lnTo>
                  <a:lnTo>
                    <a:pt x="50095" y="793431"/>
                  </a:lnTo>
                  <a:lnTo>
                    <a:pt x="582168" y="6350"/>
                  </a:lnTo>
                  <a:lnTo>
                    <a:pt x="570992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9618726" y="3632453"/>
              <a:ext cx="582295" cy="856615"/>
            </a:xfrm>
            <a:custGeom>
              <a:avLst/>
              <a:gdLst/>
              <a:ahLst/>
              <a:cxnLst/>
              <a:rect l="l" t="t" r="r" b="b"/>
              <a:pathLst>
                <a:path w="582295" h="856614">
                  <a:moveTo>
                    <a:pt x="582168" y="6350"/>
                  </a:moveTo>
                  <a:lnTo>
                    <a:pt x="42925" y="804037"/>
                  </a:lnTo>
                  <a:lnTo>
                    <a:pt x="31750" y="797687"/>
                  </a:lnTo>
                  <a:lnTo>
                    <a:pt x="570992" y="0"/>
                  </a:lnTo>
                  <a:lnTo>
                    <a:pt x="582168" y="6350"/>
                  </a:lnTo>
                  <a:close/>
                </a:path>
                <a:path w="582295" h="856614">
                  <a:moveTo>
                    <a:pt x="77977" y="812038"/>
                  </a:moveTo>
                  <a:lnTo>
                    <a:pt x="0" y="856488"/>
                  </a:lnTo>
                  <a:lnTo>
                    <a:pt x="11175" y="767461"/>
                  </a:lnTo>
                  <a:lnTo>
                    <a:pt x="77977" y="812038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0279379" y="3441191"/>
              <a:ext cx="402335" cy="35661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6961631" y="5087111"/>
              <a:ext cx="830580" cy="367665"/>
            </a:xfrm>
            <a:custGeom>
              <a:avLst/>
              <a:gdLst/>
              <a:ahLst/>
              <a:cxnLst/>
              <a:rect l="l" t="t" r="r" b="b"/>
              <a:pathLst>
                <a:path w="830579" h="367664">
                  <a:moveTo>
                    <a:pt x="0" y="367284"/>
                  </a:moveTo>
                  <a:lnTo>
                    <a:pt x="830579" y="367284"/>
                  </a:lnTo>
                  <a:lnTo>
                    <a:pt x="830579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7794498" y="4784597"/>
              <a:ext cx="1005840" cy="508000"/>
            </a:xfrm>
            <a:custGeom>
              <a:avLst/>
              <a:gdLst/>
              <a:ahLst/>
              <a:cxnLst/>
              <a:rect l="l" t="t" r="r" b="b"/>
              <a:pathLst>
                <a:path w="1005840" h="508000">
                  <a:moveTo>
                    <a:pt x="930561" y="29657"/>
                  </a:moveTo>
                  <a:lnTo>
                    <a:pt x="0" y="496442"/>
                  </a:lnTo>
                  <a:lnTo>
                    <a:pt x="6350" y="507491"/>
                  </a:lnTo>
                  <a:lnTo>
                    <a:pt x="936399" y="41088"/>
                  </a:lnTo>
                  <a:lnTo>
                    <a:pt x="930561" y="29657"/>
                  </a:lnTo>
                  <a:close/>
                </a:path>
                <a:path w="1005840" h="508000">
                  <a:moveTo>
                    <a:pt x="987880" y="23749"/>
                  </a:moveTo>
                  <a:lnTo>
                    <a:pt x="942340" y="23749"/>
                  </a:lnTo>
                  <a:lnTo>
                    <a:pt x="948690" y="34925"/>
                  </a:lnTo>
                  <a:lnTo>
                    <a:pt x="936399" y="41088"/>
                  </a:lnTo>
                  <a:lnTo>
                    <a:pt x="951865" y="71374"/>
                  </a:lnTo>
                  <a:lnTo>
                    <a:pt x="987880" y="23749"/>
                  </a:lnTo>
                  <a:close/>
                </a:path>
                <a:path w="1005840" h="508000">
                  <a:moveTo>
                    <a:pt x="1005840" y="0"/>
                  </a:moveTo>
                  <a:lnTo>
                    <a:pt x="915416" y="0"/>
                  </a:lnTo>
                  <a:lnTo>
                    <a:pt x="930561" y="29657"/>
                  </a:lnTo>
                  <a:lnTo>
                    <a:pt x="942340" y="23749"/>
                  </a:lnTo>
                  <a:lnTo>
                    <a:pt x="987880" y="23749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794498" y="4784597"/>
              <a:ext cx="1005840" cy="508000"/>
            </a:xfrm>
            <a:custGeom>
              <a:avLst/>
              <a:gdLst/>
              <a:ahLst/>
              <a:cxnLst/>
              <a:rect l="l" t="t" r="r" b="b"/>
              <a:pathLst>
                <a:path w="1005840" h="508000">
                  <a:moveTo>
                    <a:pt x="0" y="496442"/>
                  </a:moveTo>
                  <a:lnTo>
                    <a:pt x="942340" y="23749"/>
                  </a:lnTo>
                  <a:lnTo>
                    <a:pt x="948690" y="34925"/>
                  </a:lnTo>
                  <a:lnTo>
                    <a:pt x="6350" y="507491"/>
                  </a:lnTo>
                  <a:lnTo>
                    <a:pt x="0" y="496442"/>
                  </a:lnTo>
                  <a:close/>
                </a:path>
                <a:path w="1005840" h="508000">
                  <a:moveTo>
                    <a:pt x="915416" y="0"/>
                  </a:moveTo>
                  <a:lnTo>
                    <a:pt x="1005840" y="0"/>
                  </a:lnTo>
                  <a:lnTo>
                    <a:pt x="951865" y="71374"/>
                  </a:lnTo>
                  <a:lnTo>
                    <a:pt x="915416" y="0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6816852" y="4945379"/>
              <a:ext cx="289559" cy="2880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328915" y="5725667"/>
              <a:ext cx="943610" cy="381000"/>
            </a:xfrm>
            <a:custGeom>
              <a:avLst/>
              <a:gdLst/>
              <a:ahLst/>
              <a:cxnLst/>
              <a:rect l="l" t="t" r="r" b="b"/>
              <a:pathLst>
                <a:path w="943609" h="381000">
                  <a:moveTo>
                    <a:pt x="0" y="380999"/>
                  </a:moveTo>
                  <a:lnTo>
                    <a:pt x="943355" y="380999"/>
                  </a:lnTo>
                  <a:lnTo>
                    <a:pt x="943355" y="0"/>
                  </a:lnTo>
                  <a:lnTo>
                    <a:pt x="0" y="0"/>
                  </a:lnTo>
                  <a:lnTo>
                    <a:pt x="0" y="380999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7823453" y="4994909"/>
              <a:ext cx="1082040" cy="741045"/>
            </a:xfrm>
            <a:custGeom>
              <a:avLst/>
              <a:gdLst/>
              <a:ahLst/>
              <a:cxnLst/>
              <a:rect l="l" t="t" r="r" b="b"/>
              <a:pathLst>
                <a:path w="1082040" h="741045">
                  <a:moveTo>
                    <a:pt x="1012391" y="40780"/>
                  </a:moveTo>
                  <a:lnTo>
                    <a:pt x="0" y="729538"/>
                  </a:lnTo>
                  <a:lnTo>
                    <a:pt x="8000" y="740663"/>
                  </a:lnTo>
                  <a:lnTo>
                    <a:pt x="1020137" y="52004"/>
                  </a:lnTo>
                  <a:lnTo>
                    <a:pt x="1012391" y="40780"/>
                  </a:lnTo>
                  <a:close/>
                </a:path>
                <a:path w="1082040" h="741045">
                  <a:moveTo>
                    <a:pt x="1064005" y="33400"/>
                  </a:moveTo>
                  <a:lnTo>
                    <a:pt x="1023239" y="33400"/>
                  </a:lnTo>
                  <a:lnTo>
                    <a:pt x="1031240" y="44450"/>
                  </a:lnTo>
                  <a:lnTo>
                    <a:pt x="1020137" y="52004"/>
                  </a:lnTo>
                  <a:lnTo>
                    <a:pt x="1039114" y="79501"/>
                  </a:lnTo>
                  <a:lnTo>
                    <a:pt x="1064005" y="33400"/>
                  </a:lnTo>
                  <a:close/>
                </a:path>
                <a:path w="1082040" h="741045">
                  <a:moveTo>
                    <a:pt x="1082040" y="0"/>
                  </a:moveTo>
                  <a:lnTo>
                    <a:pt x="993013" y="12700"/>
                  </a:lnTo>
                  <a:lnTo>
                    <a:pt x="1012391" y="40780"/>
                  </a:lnTo>
                  <a:lnTo>
                    <a:pt x="1023239" y="33400"/>
                  </a:lnTo>
                  <a:lnTo>
                    <a:pt x="1064005" y="33400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7823453" y="4994909"/>
              <a:ext cx="1082040" cy="741045"/>
            </a:xfrm>
            <a:custGeom>
              <a:avLst/>
              <a:gdLst/>
              <a:ahLst/>
              <a:cxnLst/>
              <a:rect l="l" t="t" r="r" b="b"/>
              <a:pathLst>
                <a:path w="1082040" h="741045">
                  <a:moveTo>
                    <a:pt x="0" y="729538"/>
                  </a:moveTo>
                  <a:lnTo>
                    <a:pt x="1023239" y="33400"/>
                  </a:lnTo>
                  <a:lnTo>
                    <a:pt x="1031240" y="44450"/>
                  </a:lnTo>
                  <a:lnTo>
                    <a:pt x="8000" y="740663"/>
                  </a:lnTo>
                  <a:lnTo>
                    <a:pt x="0" y="729538"/>
                  </a:lnTo>
                  <a:close/>
                </a:path>
                <a:path w="1082040" h="741045">
                  <a:moveTo>
                    <a:pt x="993013" y="12700"/>
                  </a:moveTo>
                  <a:lnTo>
                    <a:pt x="1082040" y="0"/>
                  </a:lnTo>
                  <a:lnTo>
                    <a:pt x="1039114" y="79501"/>
                  </a:lnTo>
                  <a:lnTo>
                    <a:pt x="993013" y="12700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7490460" y="5783579"/>
              <a:ext cx="675131" cy="25603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7190231" y="5591555"/>
              <a:ext cx="286511" cy="2849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9989819" y="5163311"/>
              <a:ext cx="1559560" cy="414655"/>
            </a:xfrm>
            <a:custGeom>
              <a:avLst/>
              <a:gdLst/>
              <a:ahLst/>
              <a:cxnLst/>
              <a:rect l="l" t="t" r="r" b="b"/>
              <a:pathLst>
                <a:path w="1559559" h="414654">
                  <a:moveTo>
                    <a:pt x="0" y="414528"/>
                  </a:moveTo>
                  <a:lnTo>
                    <a:pt x="1559052" y="414528"/>
                  </a:lnTo>
                  <a:lnTo>
                    <a:pt x="1559052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9228581" y="5350002"/>
              <a:ext cx="741045" cy="94615"/>
            </a:xfrm>
            <a:custGeom>
              <a:avLst/>
              <a:gdLst/>
              <a:ahLst/>
              <a:cxnLst/>
              <a:rect l="l" t="t" r="r" b="b"/>
              <a:pathLst>
                <a:path w="741045" h="94614">
                  <a:moveTo>
                    <a:pt x="76326" y="12827"/>
                  </a:moveTo>
                  <a:lnTo>
                    <a:pt x="0" y="59309"/>
                  </a:lnTo>
                  <a:lnTo>
                    <a:pt x="82676" y="94488"/>
                  </a:lnTo>
                  <a:lnTo>
                    <a:pt x="80059" y="60833"/>
                  </a:lnTo>
                  <a:lnTo>
                    <a:pt x="66801" y="60833"/>
                  </a:lnTo>
                  <a:lnTo>
                    <a:pt x="65150" y="48006"/>
                  </a:lnTo>
                  <a:lnTo>
                    <a:pt x="78986" y="47022"/>
                  </a:lnTo>
                  <a:lnTo>
                    <a:pt x="76326" y="12827"/>
                  </a:lnTo>
                  <a:close/>
                </a:path>
                <a:path w="741045" h="94614">
                  <a:moveTo>
                    <a:pt x="79986" y="59893"/>
                  </a:moveTo>
                  <a:lnTo>
                    <a:pt x="66801" y="60833"/>
                  </a:lnTo>
                  <a:lnTo>
                    <a:pt x="80059" y="60833"/>
                  </a:lnTo>
                  <a:lnTo>
                    <a:pt x="79986" y="59893"/>
                  </a:lnTo>
                  <a:close/>
                </a:path>
                <a:path w="741045" h="94614">
                  <a:moveTo>
                    <a:pt x="740664" y="0"/>
                  </a:moveTo>
                  <a:lnTo>
                    <a:pt x="78986" y="47022"/>
                  </a:lnTo>
                  <a:lnTo>
                    <a:pt x="79986" y="59893"/>
                  </a:lnTo>
                  <a:lnTo>
                    <a:pt x="740664" y="128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9228581" y="5350002"/>
              <a:ext cx="741045" cy="94615"/>
            </a:xfrm>
            <a:custGeom>
              <a:avLst/>
              <a:gdLst/>
              <a:ahLst/>
              <a:cxnLst/>
              <a:rect l="l" t="t" r="r" b="b"/>
              <a:pathLst>
                <a:path w="741045" h="94614">
                  <a:moveTo>
                    <a:pt x="740664" y="12827"/>
                  </a:moveTo>
                  <a:lnTo>
                    <a:pt x="66801" y="60833"/>
                  </a:lnTo>
                  <a:lnTo>
                    <a:pt x="65150" y="48006"/>
                  </a:lnTo>
                  <a:lnTo>
                    <a:pt x="740664" y="0"/>
                  </a:lnTo>
                  <a:lnTo>
                    <a:pt x="740664" y="12827"/>
                  </a:lnTo>
                  <a:close/>
                </a:path>
                <a:path w="741045" h="94614">
                  <a:moveTo>
                    <a:pt x="82676" y="94488"/>
                  </a:moveTo>
                  <a:lnTo>
                    <a:pt x="0" y="59309"/>
                  </a:lnTo>
                  <a:lnTo>
                    <a:pt x="76326" y="12827"/>
                  </a:lnTo>
                  <a:lnTo>
                    <a:pt x="82676" y="94488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9838943" y="5023103"/>
              <a:ext cx="298703" cy="28651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0489691" y="5210555"/>
              <a:ext cx="304800" cy="3230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0814303" y="5291328"/>
              <a:ext cx="446531" cy="16306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6982967" y="3813047"/>
              <a:ext cx="876300" cy="554990"/>
            </a:xfrm>
            <a:custGeom>
              <a:avLst/>
              <a:gdLst/>
              <a:ahLst/>
              <a:cxnLst/>
              <a:rect l="l" t="t" r="r" b="b"/>
              <a:pathLst>
                <a:path w="876300" h="554989">
                  <a:moveTo>
                    <a:pt x="0" y="554735"/>
                  </a:moveTo>
                  <a:lnTo>
                    <a:pt x="876300" y="554735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7847838" y="4072890"/>
              <a:ext cx="607060" cy="459105"/>
            </a:xfrm>
            <a:custGeom>
              <a:avLst/>
              <a:gdLst/>
              <a:ahLst/>
              <a:cxnLst/>
              <a:rect l="l" t="t" r="r" b="b"/>
              <a:pathLst>
                <a:path w="607059" h="459104">
                  <a:moveTo>
                    <a:pt x="539221" y="416122"/>
                  </a:moveTo>
                  <a:lnTo>
                    <a:pt x="519175" y="442849"/>
                  </a:lnTo>
                  <a:lnTo>
                    <a:pt x="606551" y="458724"/>
                  </a:lnTo>
                  <a:lnTo>
                    <a:pt x="589061" y="423799"/>
                  </a:lnTo>
                  <a:lnTo>
                    <a:pt x="549401" y="423799"/>
                  </a:lnTo>
                  <a:lnTo>
                    <a:pt x="539221" y="416122"/>
                  </a:lnTo>
                  <a:close/>
                </a:path>
                <a:path w="607059" h="459104">
                  <a:moveTo>
                    <a:pt x="566801" y="379349"/>
                  </a:moveTo>
                  <a:lnTo>
                    <a:pt x="546629" y="406244"/>
                  </a:lnTo>
                  <a:lnTo>
                    <a:pt x="557276" y="414274"/>
                  </a:lnTo>
                  <a:lnTo>
                    <a:pt x="549401" y="423799"/>
                  </a:lnTo>
                  <a:lnTo>
                    <a:pt x="589061" y="423799"/>
                  </a:lnTo>
                  <a:lnTo>
                    <a:pt x="566801" y="379349"/>
                  </a:lnTo>
                  <a:close/>
                </a:path>
                <a:path w="607059" h="459104">
                  <a:moveTo>
                    <a:pt x="8000" y="0"/>
                  </a:moveTo>
                  <a:lnTo>
                    <a:pt x="0" y="9525"/>
                  </a:lnTo>
                  <a:lnTo>
                    <a:pt x="539221" y="416122"/>
                  </a:lnTo>
                  <a:lnTo>
                    <a:pt x="546629" y="406244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7847838" y="4072890"/>
              <a:ext cx="607060" cy="459105"/>
            </a:xfrm>
            <a:custGeom>
              <a:avLst/>
              <a:gdLst/>
              <a:ahLst/>
              <a:cxnLst/>
              <a:rect l="l" t="t" r="r" b="b"/>
              <a:pathLst>
                <a:path w="607059" h="459104">
                  <a:moveTo>
                    <a:pt x="8000" y="0"/>
                  </a:moveTo>
                  <a:lnTo>
                    <a:pt x="557276" y="414274"/>
                  </a:lnTo>
                  <a:lnTo>
                    <a:pt x="549401" y="423799"/>
                  </a:lnTo>
                  <a:lnTo>
                    <a:pt x="0" y="9525"/>
                  </a:lnTo>
                  <a:lnTo>
                    <a:pt x="8000" y="0"/>
                  </a:lnTo>
                  <a:close/>
                </a:path>
                <a:path w="607059" h="459104">
                  <a:moveTo>
                    <a:pt x="566801" y="379349"/>
                  </a:moveTo>
                  <a:lnTo>
                    <a:pt x="606551" y="458724"/>
                  </a:lnTo>
                  <a:lnTo>
                    <a:pt x="519175" y="442849"/>
                  </a:lnTo>
                  <a:lnTo>
                    <a:pt x="566801" y="379349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7139940" y="3848100"/>
              <a:ext cx="647700" cy="30784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6841236" y="3662171"/>
              <a:ext cx="283464" cy="28651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7926324" y="3057144"/>
              <a:ext cx="975360" cy="381000"/>
            </a:xfrm>
            <a:custGeom>
              <a:avLst/>
              <a:gdLst/>
              <a:ahLst/>
              <a:cxnLst/>
              <a:rect l="l" t="t" r="r" b="b"/>
              <a:pathLst>
                <a:path w="975359" h="381000">
                  <a:moveTo>
                    <a:pt x="0" y="381000"/>
                  </a:moveTo>
                  <a:lnTo>
                    <a:pt x="975359" y="381000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8434578" y="3449573"/>
              <a:ext cx="79375" cy="855344"/>
            </a:xfrm>
            <a:custGeom>
              <a:avLst/>
              <a:gdLst/>
              <a:ahLst/>
              <a:cxnLst/>
              <a:rect l="l" t="t" r="r" b="b"/>
              <a:pathLst>
                <a:path w="79375" h="855345">
                  <a:moveTo>
                    <a:pt x="0" y="774064"/>
                  </a:moveTo>
                  <a:lnTo>
                    <a:pt x="38100" y="854963"/>
                  </a:lnTo>
                  <a:lnTo>
                    <a:pt x="72719" y="788288"/>
                  </a:lnTo>
                  <a:lnTo>
                    <a:pt x="33274" y="788288"/>
                  </a:lnTo>
                  <a:lnTo>
                    <a:pt x="33518" y="774763"/>
                  </a:lnTo>
                  <a:lnTo>
                    <a:pt x="0" y="774064"/>
                  </a:lnTo>
                  <a:close/>
                </a:path>
                <a:path w="79375" h="855345">
                  <a:moveTo>
                    <a:pt x="46241" y="775028"/>
                  </a:moveTo>
                  <a:lnTo>
                    <a:pt x="45974" y="788288"/>
                  </a:lnTo>
                  <a:lnTo>
                    <a:pt x="72719" y="788288"/>
                  </a:lnTo>
                  <a:lnTo>
                    <a:pt x="79248" y="775715"/>
                  </a:lnTo>
                  <a:lnTo>
                    <a:pt x="46241" y="775028"/>
                  </a:lnTo>
                  <a:close/>
                </a:path>
                <a:path w="79375" h="855345">
                  <a:moveTo>
                    <a:pt x="61849" y="0"/>
                  </a:moveTo>
                  <a:lnTo>
                    <a:pt x="47498" y="0"/>
                  </a:lnTo>
                  <a:lnTo>
                    <a:pt x="33518" y="774763"/>
                  </a:lnTo>
                  <a:lnTo>
                    <a:pt x="46241" y="775028"/>
                  </a:lnTo>
                  <a:lnTo>
                    <a:pt x="61849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8434578" y="3449573"/>
              <a:ext cx="79375" cy="855344"/>
            </a:xfrm>
            <a:custGeom>
              <a:avLst/>
              <a:gdLst/>
              <a:ahLst/>
              <a:cxnLst/>
              <a:rect l="l" t="t" r="r" b="b"/>
              <a:pathLst>
                <a:path w="79375" h="855345">
                  <a:moveTo>
                    <a:pt x="61849" y="0"/>
                  </a:moveTo>
                  <a:lnTo>
                    <a:pt x="45974" y="788288"/>
                  </a:lnTo>
                  <a:lnTo>
                    <a:pt x="33274" y="788288"/>
                  </a:lnTo>
                  <a:lnTo>
                    <a:pt x="47498" y="0"/>
                  </a:lnTo>
                  <a:lnTo>
                    <a:pt x="61849" y="0"/>
                  </a:lnTo>
                  <a:close/>
                </a:path>
                <a:path w="79375" h="855345">
                  <a:moveTo>
                    <a:pt x="79248" y="775715"/>
                  </a:moveTo>
                  <a:lnTo>
                    <a:pt x="38100" y="854963"/>
                  </a:lnTo>
                  <a:lnTo>
                    <a:pt x="0" y="774064"/>
                  </a:lnTo>
                  <a:lnTo>
                    <a:pt x="79248" y="775715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7775448" y="2904744"/>
              <a:ext cx="301751" cy="3063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8467343" y="6100571"/>
              <a:ext cx="1202690" cy="436245"/>
            </a:xfrm>
            <a:custGeom>
              <a:avLst/>
              <a:gdLst/>
              <a:ahLst/>
              <a:cxnLst/>
              <a:rect l="l" t="t" r="r" b="b"/>
              <a:pathLst>
                <a:path w="1202690" h="436245">
                  <a:moveTo>
                    <a:pt x="0" y="435863"/>
                  </a:moveTo>
                  <a:lnTo>
                    <a:pt x="1202436" y="435863"/>
                  </a:lnTo>
                  <a:lnTo>
                    <a:pt x="1202436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9065514" y="5125973"/>
              <a:ext cx="132715" cy="967740"/>
            </a:xfrm>
            <a:custGeom>
              <a:avLst/>
              <a:gdLst/>
              <a:ahLst/>
              <a:cxnLst/>
              <a:rect l="l" t="t" r="r" b="b"/>
              <a:pathLst>
                <a:path w="132715" h="967739">
                  <a:moveTo>
                    <a:pt x="85538" y="78839"/>
                  </a:moveTo>
                  <a:lnTo>
                    <a:pt x="0" y="967739"/>
                  </a:lnTo>
                  <a:lnTo>
                    <a:pt x="12572" y="967739"/>
                  </a:lnTo>
                  <a:lnTo>
                    <a:pt x="98172" y="79835"/>
                  </a:lnTo>
                  <a:lnTo>
                    <a:pt x="85538" y="78839"/>
                  </a:lnTo>
                  <a:close/>
                </a:path>
                <a:path w="132715" h="967739">
                  <a:moveTo>
                    <a:pt x="125550" y="65024"/>
                  </a:moveTo>
                  <a:lnTo>
                    <a:pt x="86867" y="65024"/>
                  </a:lnTo>
                  <a:lnTo>
                    <a:pt x="99440" y="66675"/>
                  </a:lnTo>
                  <a:lnTo>
                    <a:pt x="98172" y="79835"/>
                  </a:lnTo>
                  <a:lnTo>
                    <a:pt x="132587" y="82550"/>
                  </a:lnTo>
                  <a:lnTo>
                    <a:pt x="125550" y="65024"/>
                  </a:lnTo>
                  <a:close/>
                </a:path>
                <a:path w="132715" h="967739">
                  <a:moveTo>
                    <a:pt x="99440" y="0"/>
                  </a:moveTo>
                  <a:lnTo>
                    <a:pt x="52069" y="76200"/>
                  </a:lnTo>
                  <a:lnTo>
                    <a:pt x="85538" y="78839"/>
                  </a:lnTo>
                  <a:lnTo>
                    <a:pt x="86867" y="65024"/>
                  </a:lnTo>
                  <a:lnTo>
                    <a:pt x="125550" y="65024"/>
                  </a:lnTo>
                  <a:lnTo>
                    <a:pt x="99440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9065514" y="5125973"/>
              <a:ext cx="132715" cy="967740"/>
            </a:xfrm>
            <a:custGeom>
              <a:avLst/>
              <a:gdLst/>
              <a:ahLst/>
              <a:cxnLst/>
              <a:rect l="l" t="t" r="r" b="b"/>
              <a:pathLst>
                <a:path w="132715" h="967739">
                  <a:moveTo>
                    <a:pt x="0" y="967739"/>
                  </a:moveTo>
                  <a:lnTo>
                    <a:pt x="86867" y="65024"/>
                  </a:lnTo>
                  <a:lnTo>
                    <a:pt x="99440" y="66675"/>
                  </a:lnTo>
                  <a:lnTo>
                    <a:pt x="12572" y="967739"/>
                  </a:lnTo>
                  <a:lnTo>
                    <a:pt x="0" y="967739"/>
                  </a:lnTo>
                  <a:close/>
                </a:path>
                <a:path w="132715" h="967739">
                  <a:moveTo>
                    <a:pt x="52069" y="76200"/>
                  </a:moveTo>
                  <a:lnTo>
                    <a:pt x="99440" y="0"/>
                  </a:lnTo>
                  <a:lnTo>
                    <a:pt x="132587" y="82550"/>
                  </a:lnTo>
                  <a:lnTo>
                    <a:pt x="52069" y="76200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8612124" y="6144767"/>
              <a:ext cx="513587" cy="16763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8333231" y="5952744"/>
              <a:ext cx="275844" cy="28803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9336024" y="6123432"/>
              <a:ext cx="281940" cy="23317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8759952" y="6333744"/>
              <a:ext cx="624840" cy="15697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8929115" y="3617976"/>
              <a:ext cx="850900" cy="425450"/>
            </a:xfrm>
            <a:custGeom>
              <a:avLst/>
              <a:gdLst/>
              <a:ahLst/>
              <a:cxnLst/>
              <a:rect l="l" t="t" r="r" b="b"/>
              <a:pathLst>
                <a:path w="850900" h="425450">
                  <a:moveTo>
                    <a:pt x="0" y="425196"/>
                  </a:moveTo>
                  <a:lnTo>
                    <a:pt x="850392" y="425196"/>
                  </a:lnTo>
                  <a:lnTo>
                    <a:pt x="850392" y="0"/>
                  </a:lnTo>
                  <a:lnTo>
                    <a:pt x="0" y="0"/>
                  </a:lnTo>
                  <a:lnTo>
                    <a:pt x="0" y="425196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9030462" y="4046982"/>
              <a:ext cx="238125" cy="649605"/>
            </a:xfrm>
            <a:custGeom>
              <a:avLst/>
              <a:gdLst/>
              <a:ahLst/>
              <a:cxnLst/>
              <a:rect l="l" t="t" r="r" b="b"/>
              <a:pathLst>
                <a:path w="238125" h="649604">
                  <a:moveTo>
                    <a:pt x="0" y="561975"/>
                  </a:moveTo>
                  <a:lnTo>
                    <a:pt x="12700" y="649224"/>
                  </a:lnTo>
                  <a:lnTo>
                    <a:pt x="74511" y="588899"/>
                  </a:lnTo>
                  <a:lnTo>
                    <a:pt x="39624" y="588899"/>
                  </a:lnTo>
                  <a:lnTo>
                    <a:pt x="26924" y="584200"/>
                  </a:lnTo>
                  <a:lnTo>
                    <a:pt x="30955" y="572310"/>
                  </a:lnTo>
                  <a:lnTo>
                    <a:pt x="0" y="561975"/>
                  </a:lnTo>
                  <a:close/>
                </a:path>
                <a:path w="238125" h="649604">
                  <a:moveTo>
                    <a:pt x="43795" y="576597"/>
                  </a:moveTo>
                  <a:lnTo>
                    <a:pt x="39624" y="588899"/>
                  </a:lnTo>
                  <a:lnTo>
                    <a:pt x="74511" y="588899"/>
                  </a:lnTo>
                  <a:lnTo>
                    <a:pt x="76073" y="587375"/>
                  </a:lnTo>
                  <a:lnTo>
                    <a:pt x="43795" y="576597"/>
                  </a:lnTo>
                  <a:close/>
                </a:path>
                <a:path w="238125" h="649604">
                  <a:moveTo>
                    <a:pt x="225044" y="0"/>
                  </a:moveTo>
                  <a:lnTo>
                    <a:pt x="30955" y="572310"/>
                  </a:lnTo>
                  <a:lnTo>
                    <a:pt x="43795" y="576597"/>
                  </a:lnTo>
                  <a:lnTo>
                    <a:pt x="237744" y="4699"/>
                  </a:lnTo>
                  <a:lnTo>
                    <a:pt x="225044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9030462" y="4046982"/>
              <a:ext cx="238125" cy="649605"/>
            </a:xfrm>
            <a:custGeom>
              <a:avLst/>
              <a:gdLst/>
              <a:ahLst/>
              <a:cxnLst/>
              <a:rect l="l" t="t" r="r" b="b"/>
              <a:pathLst>
                <a:path w="238125" h="649604">
                  <a:moveTo>
                    <a:pt x="237744" y="4699"/>
                  </a:moveTo>
                  <a:lnTo>
                    <a:pt x="39624" y="588899"/>
                  </a:lnTo>
                  <a:lnTo>
                    <a:pt x="26924" y="584200"/>
                  </a:lnTo>
                  <a:lnTo>
                    <a:pt x="225044" y="0"/>
                  </a:lnTo>
                  <a:lnTo>
                    <a:pt x="237744" y="4699"/>
                  </a:lnTo>
                  <a:close/>
                </a:path>
                <a:path w="238125" h="649604">
                  <a:moveTo>
                    <a:pt x="76073" y="587375"/>
                  </a:moveTo>
                  <a:lnTo>
                    <a:pt x="12700" y="649224"/>
                  </a:lnTo>
                  <a:lnTo>
                    <a:pt x="0" y="561975"/>
                  </a:lnTo>
                  <a:lnTo>
                    <a:pt x="76073" y="587375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9061703" y="3730752"/>
              <a:ext cx="224027" cy="21488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8785860" y="3479291"/>
              <a:ext cx="288035" cy="2895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6504431" y="4482084"/>
              <a:ext cx="1280160" cy="384175"/>
            </a:xfrm>
            <a:custGeom>
              <a:avLst/>
              <a:gdLst/>
              <a:ahLst/>
              <a:cxnLst/>
              <a:rect l="l" t="t" r="r" b="b"/>
              <a:pathLst>
                <a:path w="1280159" h="384175">
                  <a:moveTo>
                    <a:pt x="0" y="384048"/>
                  </a:moveTo>
                  <a:lnTo>
                    <a:pt x="1280159" y="384048"/>
                  </a:lnTo>
                  <a:lnTo>
                    <a:pt x="1280159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7796021" y="4645914"/>
              <a:ext cx="736600" cy="79375"/>
            </a:xfrm>
            <a:custGeom>
              <a:avLst/>
              <a:gdLst/>
              <a:ahLst/>
              <a:cxnLst/>
              <a:rect l="l" t="t" r="r" b="b"/>
              <a:pathLst>
                <a:path w="736600" h="79375">
                  <a:moveTo>
                    <a:pt x="723127" y="33274"/>
                  </a:moveTo>
                  <a:lnTo>
                    <a:pt x="669417" y="33274"/>
                  </a:lnTo>
                  <a:lnTo>
                    <a:pt x="669417" y="45974"/>
                  </a:lnTo>
                  <a:lnTo>
                    <a:pt x="655193" y="46141"/>
                  </a:lnTo>
                  <a:lnTo>
                    <a:pt x="655193" y="79248"/>
                  </a:lnTo>
                  <a:lnTo>
                    <a:pt x="736092" y="39624"/>
                  </a:lnTo>
                  <a:lnTo>
                    <a:pt x="723127" y="33274"/>
                  </a:lnTo>
                  <a:close/>
                </a:path>
                <a:path w="736600" h="79375">
                  <a:moveTo>
                    <a:pt x="655193" y="33441"/>
                  </a:moveTo>
                  <a:lnTo>
                    <a:pt x="0" y="41148"/>
                  </a:lnTo>
                  <a:lnTo>
                    <a:pt x="0" y="53848"/>
                  </a:lnTo>
                  <a:lnTo>
                    <a:pt x="655193" y="46141"/>
                  </a:lnTo>
                  <a:lnTo>
                    <a:pt x="655193" y="33441"/>
                  </a:lnTo>
                  <a:close/>
                </a:path>
                <a:path w="736600" h="79375">
                  <a:moveTo>
                    <a:pt x="655193" y="0"/>
                  </a:moveTo>
                  <a:lnTo>
                    <a:pt x="655193" y="33441"/>
                  </a:lnTo>
                  <a:lnTo>
                    <a:pt x="669417" y="33274"/>
                  </a:lnTo>
                  <a:lnTo>
                    <a:pt x="723127" y="33274"/>
                  </a:lnTo>
                  <a:lnTo>
                    <a:pt x="655193" y="0"/>
                  </a:lnTo>
                  <a:close/>
                </a:path>
              </a:pathLst>
            </a:custGeom>
            <a:solidFill>
              <a:srgbClr val="F0A0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7796021" y="4645914"/>
              <a:ext cx="736600" cy="79375"/>
            </a:xfrm>
            <a:custGeom>
              <a:avLst/>
              <a:gdLst/>
              <a:ahLst/>
              <a:cxnLst/>
              <a:rect l="l" t="t" r="r" b="b"/>
              <a:pathLst>
                <a:path w="736600" h="79375">
                  <a:moveTo>
                    <a:pt x="0" y="41148"/>
                  </a:moveTo>
                  <a:lnTo>
                    <a:pt x="669417" y="33274"/>
                  </a:lnTo>
                  <a:lnTo>
                    <a:pt x="669417" y="45974"/>
                  </a:lnTo>
                  <a:lnTo>
                    <a:pt x="0" y="53848"/>
                  </a:lnTo>
                  <a:lnTo>
                    <a:pt x="0" y="41148"/>
                  </a:lnTo>
                  <a:close/>
                </a:path>
                <a:path w="736600" h="79375">
                  <a:moveTo>
                    <a:pt x="655193" y="0"/>
                  </a:moveTo>
                  <a:lnTo>
                    <a:pt x="736092" y="39624"/>
                  </a:lnTo>
                  <a:lnTo>
                    <a:pt x="655193" y="79248"/>
                  </a:lnTo>
                  <a:lnTo>
                    <a:pt x="655193" y="0"/>
                  </a:lnTo>
                  <a:close/>
                </a:path>
              </a:pathLst>
            </a:custGeom>
            <a:ln w="3175">
              <a:solidFill>
                <a:srgbClr val="F0A0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6362700" y="4340352"/>
              <a:ext cx="288035" cy="2895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7423403" y="4512564"/>
              <a:ext cx="330707" cy="3398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6637019" y="4567428"/>
              <a:ext cx="562355" cy="13868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6637019" y="4721352"/>
              <a:ext cx="757427" cy="12191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9334500" y="0"/>
              <a:ext cx="2697479" cy="14706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0" y="0"/>
              <a:ext cx="12190475" cy="685799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11353"/>
            <a:ext cx="737870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75"/>
              <a:t>PROJECT </a:t>
            </a:r>
            <a:r>
              <a:rPr dirty="0" sz="5000" spc="40"/>
              <a:t>AT </a:t>
            </a:r>
            <a:r>
              <a:rPr dirty="0" sz="5000"/>
              <a:t>A</a:t>
            </a:r>
            <a:r>
              <a:rPr dirty="0" sz="5000" spc="475"/>
              <a:t> </a:t>
            </a:r>
            <a:r>
              <a:rPr dirty="0" sz="5000" spc="75"/>
              <a:t>GLANCE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390334" y="1623250"/>
            <a:ext cx="10744200" cy="4677410"/>
            <a:chOff x="390334" y="1623250"/>
            <a:chExt cx="10744200" cy="4677410"/>
          </a:xfrm>
        </p:grpSpPr>
        <p:sp>
          <p:nvSpPr>
            <p:cNvPr id="4" name="object 4"/>
            <p:cNvSpPr/>
            <p:nvPr/>
          </p:nvSpPr>
          <p:spPr>
            <a:xfrm>
              <a:off x="9872599" y="4090466"/>
              <a:ext cx="1261745" cy="2178050"/>
            </a:xfrm>
            <a:custGeom>
              <a:avLst/>
              <a:gdLst/>
              <a:ahLst/>
              <a:cxnLst/>
              <a:rect l="l" t="t" r="r" b="b"/>
              <a:pathLst>
                <a:path w="1261745" h="2178050">
                  <a:moveTo>
                    <a:pt x="96139" y="1306398"/>
                  </a:moveTo>
                  <a:lnTo>
                    <a:pt x="83439" y="1305636"/>
                  </a:lnTo>
                  <a:lnTo>
                    <a:pt x="33896" y="2102523"/>
                  </a:lnTo>
                  <a:lnTo>
                    <a:pt x="25349" y="2103691"/>
                  </a:lnTo>
                  <a:lnTo>
                    <a:pt x="12763" y="2111095"/>
                  </a:lnTo>
                  <a:lnTo>
                    <a:pt x="3873" y="2122665"/>
                  </a:lnTo>
                  <a:lnTo>
                    <a:pt x="0" y="2137283"/>
                  </a:lnTo>
                  <a:lnTo>
                    <a:pt x="2019" y="2152269"/>
                  </a:lnTo>
                  <a:lnTo>
                    <a:pt x="9398" y="2164867"/>
                  </a:lnTo>
                  <a:lnTo>
                    <a:pt x="20955" y="2173770"/>
                  </a:lnTo>
                  <a:lnTo>
                    <a:pt x="35560" y="2177669"/>
                  </a:lnTo>
                  <a:lnTo>
                    <a:pt x="50584" y="2175611"/>
                  </a:lnTo>
                  <a:lnTo>
                    <a:pt x="63182" y="2168207"/>
                  </a:lnTo>
                  <a:lnTo>
                    <a:pt x="72059" y="2156637"/>
                  </a:lnTo>
                  <a:lnTo>
                    <a:pt x="75946" y="2142007"/>
                  </a:lnTo>
                  <a:lnTo>
                    <a:pt x="75679" y="2140039"/>
                  </a:lnTo>
                  <a:lnTo>
                    <a:pt x="73914" y="2127021"/>
                  </a:lnTo>
                  <a:lnTo>
                    <a:pt x="66548" y="2114435"/>
                  </a:lnTo>
                  <a:lnTo>
                    <a:pt x="54978" y="2105533"/>
                  </a:lnTo>
                  <a:lnTo>
                    <a:pt x="46596" y="2103297"/>
                  </a:lnTo>
                  <a:lnTo>
                    <a:pt x="46710" y="2101621"/>
                  </a:lnTo>
                  <a:lnTo>
                    <a:pt x="96139" y="1306398"/>
                  </a:lnTo>
                  <a:close/>
                </a:path>
                <a:path w="1261745" h="2178050">
                  <a:moveTo>
                    <a:pt x="786206" y="35674"/>
                  </a:moveTo>
                  <a:lnTo>
                    <a:pt x="785723" y="33858"/>
                  </a:lnTo>
                  <a:lnTo>
                    <a:pt x="782497" y="21551"/>
                  </a:lnTo>
                  <a:lnTo>
                    <a:pt x="773303" y="9474"/>
                  </a:lnTo>
                  <a:lnTo>
                    <a:pt x="760209" y="1892"/>
                  </a:lnTo>
                  <a:lnTo>
                    <a:pt x="745718" y="0"/>
                  </a:lnTo>
                  <a:lnTo>
                    <a:pt x="731596" y="3708"/>
                  </a:lnTo>
                  <a:lnTo>
                    <a:pt x="719582" y="12903"/>
                  </a:lnTo>
                  <a:lnTo>
                    <a:pt x="711987" y="25984"/>
                  </a:lnTo>
                  <a:lnTo>
                    <a:pt x="710095" y="40436"/>
                  </a:lnTo>
                  <a:lnTo>
                    <a:pt x="713803" y="54559"/>
                  </a:lnTo>
                  <a:lnTo>
                    <a:pt x="719035" y="61417"/>
                  </a:lnTo>
                  <a:lnTo>
                    <a:pt x="255651" y="587070"/>
                  </a:lnTo>
                  <a:lnTo>
                    <a:pt x="265176" y="595452"/>
                  </a:lnTo>
                  <a:lnTo>
                    <a:pt x="728522" y="69837"/>
                  </a:lnTo>
                  <a:lnTo>
                    <a:pt x="736079" y="74218"/>
                  </a:lnTo>
                  <a:lnTo>
                    <a:pt x="750531" y="76111"/>
                  </a:lnTo>
                  <a:lnTo>
                    <a:pt x="764654" y="72402"/>
                  </a:lnTo>
                  <a:lnTo>
                    <a:pt x="776732" y="63195"/>
                  </a:lnTo>
                  <a:lnTo>
                    <a:pt x="784313" y="50126"/>
                  </a:lnTo>
                  <a:lnTo>
                    <a:pt x="786206" y="35674"/>
                  </a:lnTo>
                  <a:close/>
                </a:path>
                <a:path w="1261745" h="2178050">
                  <a:moveTo>
                    <a:pt x="942898" y="235686"/>
                  </a:moveTo>
                  <a:lnTo>
                    <a:pt x="942746" y="235280"/>
                  </a:lnTo>
                  <a:lnTo>
                    <a:pt x="937895" y="221437"/>
                  </a:lnTo>
                  <a:lnTo>
                    <a:pt x="927785" y="210159"/>
                  </a:lnTo>
                  <a:lnTo>
                    <a:pt x="914615" y="203847"/>
                  </a:lnTo>
                  <a:lnTo>
                    <a:pt x="900061" y="202971"/>
                  </a:lnTo>
                  <a:lnTo>
                    <a:pt x="885825" y="207975"/>
                  </a:lnTo>
                  <a:lnTo>
                    <a:pt x="874534" y="218084"/>
                  </a:lnTo>
                  <a:lnTo>
                    <a:pt x="868235" y="231254"/>
                  </a:lnTo>
                  <a:lnTo>
                    <a:pt x="867346" y="245808"/>
                  </a:lnTo>
                  <a:lnTo>
                    <a:pt x="870229" y="253987"/>
                  </a:lnTo>
                  <a:lnTo>
                    <a:pt x="203962" y="646760"/>
                  </a:lnTo>
                  <a:lnTo>
                    <a:pt x="210312" y="657682"/>
                  </a:lnTo>
                  <a:lnTo>
                    <a:pt x="876655" y="264858"/>
                  </a:lnTo>
                  <a:lnTo>
                    <a:pt x="882459" y="271335"/>
                  </a:lnTo>
                  <a:lnTo>
                    <a:pt x="895629" y="277647"/>
                  </a:lnTo>
                  <a:lnTo>
                    <a:pt x="910183" y="278523"/>
                  </a:lnTo>
                  <a:lnTo>
                    <a:pt x="924433" y="273507"/>
                  </a:lnTo>
                  <a:lnTo>
                    <a:pt x="935710" y="263410"/>
                  </a:lnTo>
                  <a:lnTo>
                    <a:pt x="942022" y="250240"/>
                  </a:lnTo>
                  <a:lnTo>
                    <a:pt x="942898" y="235686"/>
                  </a:lnTo>
                  <a:close/>
                </a:path>
                <a:path w="1261745" h="2178050">
                  <a:moveTo>
                    <a:pt x="1068146" y="418744"/>
                  </a:moveTo>
                  <a:lnTo>
                    <a:pt x="1045540" y="382701"/>
                  </a:lnTo>
                  <a:lnTo>
                    <a:pt x="1031303" y="379425"/>
                  </a:lnTo>
                  <a:lnTo>
                    <a:pt x="1016381" y="381965"/>
                  </a:lnTo>
                  <a:lnTo>
                    <a:pt x="1003642" y="390118"/>
                  </a:lnTo>
                  <a:lnTo>
                    <a:pt x="995260" y="402082"/>
                  </a:lnTo>
                  <a:lnTo>
                    <a:pt x="991984" y="416318"/>
                  </a:lnTo>
                  <a:lnTo>
                    <a:pt x="993432" y="424802"/>
                  </a:lnTo>
                  <a:lnTo>
                    <a:pt x="204851" y="728548"/>
                  </a:lnTo>
                  <a:lnTo>
                    <a:pt x="209423" y="740486"/>
                  </a:lnTo>
                  <a:lnTo>
                    <a:pt x="998042" y="436727"/>
                  </a:lnTo>
                  <a:lnTo>
                    <a:pt x="1002677" y="443979"/>
                  </a:lnTo>
                  <a:lnTo>
                    <a:pt x="1014641" y="452361"/>
                  </a:lnTo>
                  <a:lnTo>
                    <a:pt x="1028877" y="455637"/>
                  </a:lnTo>
                  <a:lnTo>
                    <a:pt x="1043813" y="453085"/>
                  </a:lnTo>
                  <a:lnTo>
                    <a:pt x="1056525" y="444944"/>
                  </a:lnTo>
                  <a:lnTo>
                    <a:pt x="1064869" y="432981"/>
                  </a:lnTo>
                  <a:lnTo>
                    <a:pt x="1068146" y="418744"/>
                  </a:lnTo>
                  <a:close/>
                </a:path>
                <a:path w="1261745" h="2178050">
                  <a:moveTo>
                    <a:pt x="1084922" y="1914055"/>
                  </a:moveTo>
                  <a:lnTo>
                    <a:pt x="1081532" y="1899843"/>
                  </a:lnTo>
                  <a:lnTo>
                    <a:pt x="1072642" y="1887588"/>
                  </a:lnTo>
                  <a:lnTo>
                    <a:pt x="1059700" y="1879752"/>
                  </a:lnTo>
                  <a:lnTo>
                    <a:pt x="1045286" y="1877555"/>
                  </a:lnTo>
                  <a:lnTo>
                    <a:pt x="1031074" y="1880933"/>
                  </a:lnTo>
                  <a:lnTo>
                    <a:pt x="1024077" y="1886000"/>
                  </a:lnTo>
                  <a:lnTo>
                    <a:pt x="261747" y="1183970"/>
                  </a:lnTo>
                  <a:lnTo>
                    <a:pt x="253111" y="1193368"/>
                  </a:lnTo>
                  <a:lnTo>
                    <a:pt x="1015441" y="1895348"/>
                  </a:lnTo>
                  <a:lnTo>
                    <a:pt x="1010970" y="1902752"/>
                  </a:lnTo>
                  <a:lnTo>
                    <a:pt x="1021080" y="1943646"/>
                  </a:lnTo>
                  <a:lnTo>
                    <a:pt x="1048423" y="1953691"/>
                  </a:lnTo>
                  <a:lnTo>
                    <a:pt x="1062634" y="1950313"/>
                  </a:lnTo>
                  <a:lnTo>
                    <a:pt x="1074928" y="1941423"/>
                  </a:lnTo>
                  <a:lnTo>
                    <a:pt x="1082738" y="1928495"/>
                  </a:lnTo>
                  <a:lnTo>
                    <a:pt x="1083983" y="1920290"/>
                  </a:lnTo>
                  <a:lnTo>
                    <a:pt x="1084922" y="1914055"/>
                  </a:lnTo>
                  <a:close/>
                </a:path>
                <a:path w="1261745" h="2178050">
                  <a:moveTo>
                    <a:pt x="1172972" y="617677"/>
                  </a:moveTo>
                  <a:lnTo>
                    <a:pt x="1144778" y="586359"/>
                  </a:lnTo>
                  <a:lnTo>
                    <a:pt x="1129665" y="585546"/>
                  </a:lnTo>
                  <a:lnTo>
                    <a:pt x="1115428" y="590677"/>
                  </a:lnTo>
                  <a:lnTo>
                    <a:pt x="1104633" y="600532"/>
                  </a:lnTo>
                  <a:lnTo>
                    <a:pt x="1098334" y="613740"/>
                  </a:lnTo>
                  <a:lnTo>
                    <a:pt x="1097864" y="622439"/>
                  </a:lnTo>
                  <a:lnTo>
                    <a:pt x="411988" y="723722"/>
                  </a:lnTo>
                  <a:lnTo>
                    <a:pt x="413766" y="736168"/>
                  </a:lnTo>
                  <a:lnTo>
                    <a:pt x="1099693" y="634873"/>
                  </a:lnTo>
                  <a:lnTo>
                    <a:pt x="1102652" y="643089"/>
                  </a:lnTo>
                  <a:lnTo>
                    <a:pt x="1112507" y="653872"/>
                  </a:lnTo>
                  <a:lnTo>
                    <a:pt x="1125715" y="660184"/>
                  </a:lnTo>
                  <a:lnTo>
                    <a:pt x="1140841" y="660984"/>
                  </a:lnTo>
                  <a:lnTo>
                    <a:pt x="1155065" y="655866"/>
                  </a:lnTo>
                  <a:lnTo>
                    <a:pt x="1165860" y="646010"/>
                  </a:lnTo>
                  <a:lnTo>
                    <a:pt x="1172159" y="632802"/>
                  </a:lnTo>
                  <a:lnTo>
                    <a:pt x="1172972" y="617677"/>
                  </a:lnTo>
                  <a:close/>
                </a:path>
                <a:path w="1261745" h="2178050">
                  <a:moveTo>
                    <a:pt x="1238885" y="1364018"/>
                  </a:moveTo>
                  <a:lnTo>
                    <a:pt x="1236116" y="1349692"/>
                  </a:lnTo>
                  <a:lnTo>
                    <a:pt x="1228153" y="1337449"/>
                  </a:lnTo>
                  <a:lnTo>
                    <a:pt x="1215644" y="1328877"/>
                  </a:lnTo>
                  <a:lnTo>
                    <a:pt x="1200861" y="1325816"/>
                  </a:lnTo>
                  <a:lnTo>
                    <a:pt x="1186535" y="1328585"/>
                  </a:lnTo>
                  <a:lnTo>
                    <a:pt x="1174292" y="1336509"/>
                  </a:lnTo>
                  <a:lnTo>
                    <a:pt x="1169377" y="1343647"/>
                  </a:lnTo>
                  <a:lnTo>
                    <a:pt x="526669" y="1070051"/>
                  </a:lnTo>
                  <a:lnTo>
                    <a:pt x="521589" y="1081735"/>
                  </a:lnTo>
                  <a:lnTo>
                    <a:pt x="1164399" y="1355369"/>
                  </a:lnTo>
                  <a:lnTo>
                    <a:pt x="1162659" y="1363802"/>
                  </a:lnTo>
                  <a:lnTo>
                    <a:pt x="1165428" y="1378165"/>
                  </a:lnTo>
                  <a:lnTo>
                    <a:pt x="1173353" y="1390421"/>
                  </a:lnTo>
                  <a:lnTo>
                    <a:pt x="1185799" y="1398981"/>
                  </a:lnTo>
                  <a:lnTo>
                    <a:pt x="1200645" y="1402041"/>
                  </a:lnTo>
                  <a:lnTo>
                    <a:pt x="1215009" y="1399273"/>
                  </a:lnTo>
                  <a:lnTo>
                    <a:pt x="1227264" y="1391310"/>
                  </a:lnTo>
                  <a:lnTo>
                    <a:pt x="1235837" y="1378788"/>
                  </a:lnTo>
                  <a:lnTo>
                    <a:pt x="1237691" y="1369771"/>
                  </a:lnTo>
                  <a:lnTo>
                    <a:pt x="1238885" y="1364018"/>
                  </a:lnTo>
                  <a:close/>
                </a:path>
                <a:path w="1261745" h="2178050">
                  <a:moveTo>
                    <a:pt x="1261351" y="1079741"/>
                  </a:moveTo>
                  <a:lnTo>
                    <a:pt x="1256563" y="1065949"/>
                  </a:lnTo>
                  <a:lnTo>
                    <a:pt x="1246962" y="1054938"/>
                  </a:lnTo>
                  <a:lnTo>
                    <a:pt x="1233424" y="1048207"/>
                  </a:lnTo>
                  <a:lnTo>
                    <a:pt x="1218336" y="1047330"/>
                  </a:lnTo>
                  <a:lnTo>
                    <a:pt x="1204544" y="1052118"/>
                  </a:lnTo>
                  <a:lnTo>
                    <a:pt x="1193533" y="1061720"/>
                  </a:lnTo>
                  <a:lnTo>
                    <a:pt x="1189685" y="1069479"/>
                  </a:lnTo>
                  <a:lnTo>
                    <a:pt x="353568" y="847293"/>
                  </a:lnTo>
                  <a:lnTo>
                    <a:pt x="350266" y="859485"/>
                  </a:lnTo>
                  <a:lnTo>
                    <a:pt x="1186408" y="1081684"/>
                  </a:lnTo>
                  <a:lnTo>
                    <a:pt x="1185875" y="1090345"/>
                  </a:lnTo>
                  <a:lnTo>
                    <a:pt x="1190663" y="1104138"/>
                  </a:lnTo>
                  <a:lnTo>
                    <a:pt x="1200289" y="1115148"/>
                  </a:lnTo>
                  <a:lnTo>
                    <a:pt x="1213866" y="1121867"/>
                  </a:lnTo>
                  <a:lnTo>
                    <a:pt x="1228940" y="1122756"/>
                  </a:lnTo>
                  <a:lnTo>
                    <a:pt x="1242733" y="1117968"/>
                  </a:lnTo>
                  <a:lnTo>
                    <a:pt x="1253744" y="1108367"/>
                  </a:lnTo>
                  <a:lnTo>
                    <a:pt x="1260475" y="1094816"/>
                  </a:lnTo>
                  <a:lnTo>
                    <a:pt x="1260678" y="1091133"/>
                  </a:lnTo>
                  <a:lnTo>
                    <a:pt x="1261351" y="1079741"/>
                  </a:lnTo>
                  <a:close/>
                </a:path>
              </a:pathLst>
            </a:custGeom>
            <a:solidFill>
              <a:srgbClr val="0021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0334" y="1623250"/>
              <a:ext cx="4771453" cy="4676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349245" y="2358999"/>
            <a:ext cx="437515" cy="54673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10" b="1">
                <a:solidFill>
                  <a:srgbClr val="002C71"/>
                </a:solidFill>
                <a:latin typeface="Arial"/>
                <a:cs typeface="Arial"/>
              </a:rPr>
              <a:t>H</a:t>
            </a:r>
            <a:r>
              <a:rPr dirty="0" sz="1100" b="1">
                <a:solidFill>
                  <a:srgbClr val="002C71"/>
                </a:solidFill>
                <a:latin typeface="Arial"/>
                <a:cs typeface="Arial"/>
              </a:rPr>
              <a:t>2</a:t>
            </a:r>
            <a:r>
              <a:rPr dirty="0" sz="1100" spc="-5" b="1">
                <a:solidFill>
                  <a:srgbClr val="002C71"/>
                </a:solidFill>
                <a:latin typeface="Arial"/>
                <a:cs typeface="Arial"/>
              </a:rPr>
              <a:t>0</a:t>
            </a:r>
            <a:r>
              <a:rPr dirty="0" sz="1100" b="1">
                <a:solidFill>
                  <a:srgbClr val="002C71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730"/>
              </a:spcBef>
            </a:pPr>
            <a:r>
              <a:rPr dirty="0" sz="1100" spc="-5" b="1">
                <a:solidFill>
                  <a:srgbClr val="002C71"/>
                </a:solidFill>
                <a:latin typeface="Arial"/>
                <a:cs typeface="Arial"/>
              </a:rPr>
              <a:t>Topic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05215" y="5701080"/>
            <a:ext cx="1037590" cy="60706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Spain</a:t>
            </a:r>
            <a:endParaRPr sz="120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85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Rom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nia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83929" y="6280048"/>
            <a:ext cx="645160" cy="15240"/>
          </a:xfrm>
          <a:custGeom>
            <a:avLst/>
            <a:gdLst/>
            <a:ahLst/>
            <a:cxnLst/>
            <a:rect l="l" t="t" r="r" b="b"/>
            <a:pathLst>
              <a:path w="645159" h="15239">
                <a:moveTo>
                  <a:pt x="644651" y="0"/>
                </a:moveTo>
                <a:lnTo>
                  <a:pt x="0" y="0"/>
                </a:lnTo>
                <a:lnTo>
                  <a:pt x="0" y="15239"/>
                </a:lnTo>
                <a:lnTo>
                  <a:pt x="644651" y="15239"/>
                </a:lnTo>
                <a:lnTo>
                  <a:pt x="644651" y="0"/>
                </a:lnTo>
                <a:close/>
              </a:path>
            </a:pathLst>
          </a:custGeom>
          <a:solidFill>
            <a:srgbClr val="0021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71880" y="2924302"/>
            <a:ext cx="549910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>
              <a:lnSpc>
                <a:spcPts val="1420"/>
              </a:lnSpc>
              <a:spcBef>
                <a:spcPts val="100"/>
              </a:spcBef>
            </a:pP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22</a:t>
            </a:r>
            <a:r>
              <a:rPr dirty="0" sz="1200" spc="-50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M€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B</a:t>
            </a: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u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dget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85179" y="4514278"/>
            <a:ext cx="1891030" cy="1589405"/>
            <a:chOff x="9185179" y="4514278"/>
            <a:chExt cx="1891030" cy="1589405"/>
          </a:xfrm>
        </p:grpSpPr>
        <p:sp>
          <p:nvSpPr>
            <p:cNvPr id="11" name="object 11"/>
            <p:cNvSpPr/>
            <p:nvPr/>
          </p:nvSpPr>
          <p:spPr>
            <a:xfrm>
              <a:off x="9185173" y="5229110"/>
              <a:ext cx="1891030" cy="875030"/>
            </a:xfrm>
            <a:custGeom>
              <a:avLst/>
              <a:gdLst/>
              <a:ahLst/>
              <a:cxnLst/>
              <a:rect l="l" t="t" r="r" b="b"/>
              <a:pathLst>
                <a:path w="1891029" h="875029">
                  <a:moveTo>
                    <a:pt x="551789" y="8623"/>
                  </a:moveTo>
                  <a:lnTo>
                    <a:pt x="542391" y="0"/>
                  </a:lnTo>
                  <a:lnTo>
                    <a:pt x="58242" y="529094"/>
                  </a:lnTo>
                  <a:lnTo>
                    <a:pt x="50850" y="524662"/>
                  </a:lnTo>
                  <a:lnTo>
                    <a:pt x="10007" y="534847"/>
                  </a:lnTo>
                  <a:lnTo>
                    <a:pt x="0" y="562254"/>
                  </a:lnTo>
                  <a:lnTo>
                    <a:pt x="3390" y="576453"/>
                  </a:lnTo>
                  <a:lnTo>
                    <a:pt x="12293" y="588670"/>
                  </a:lnTo>
                  <a:lnTo>
                    <a:pt x="25285" y="596480"/>
                  </a:lnTo>
                  <a:lnTo>
                    <a:pt x="39738" y="598627"/>
                  </a:lnTo>
                  <a:lnTo>
                    <a:pt x="53911" y="595210"/>
                  </a:lnTo>
                  <a:lnTo>
                    <a:pt x="66141" y="586282"/>
                  </a:lnTo>
                  <a:lnTo>
                    <a:pt x="73952" y="573328"/>
                  </a:lnTo>
                  <a:lnTo>
                    <a:pt x="75234" y="564845"/>
                  </a:lnTo>
                  <a:lnTo>
                    <a:pt x="76136" y="558876"/>
                  </a:lnTo>
                  <a:lnTo>
                    <a:pt x="72745" y="544677"/>
                  </a:lnTo>
                  <a:lnTo>
                    <a:pt x="67640" y="537667"/>
                  </a:lnTo>
                  <a:lnTo>
                    <a:pt x="551789" y="8623"/>
                  </a:lnTo>
                  <a:close/>
                </a:path>
                <a:path w="1891029" h="875029">
                  <a:moveTo>
                    <a:pt x="584682" y="223634"/>
                  </a:moveTo>
                  <a:lnTo>
                    <a:pt x="573506" y="217792"/>
                  </a:lnTo>
                  <a:lnTo>
                    <a:pt x="271894" y="800798"/>
                  </a:lnTo>
                  <a:lnTo>
                    <a:pt x="263563" y="798423"/>
                  </a:lnTo>
                  <a:lnTo>
                    <a:pt x="249059" y="800112"/>
                  </a:lnTo>
                  <a:lnTo>
                    <a:pt x="236258" y="807110"/>
                  </a:lnTo>
                  <a:lnTo>
                    <a:pt x="226796" y="818896"/>
                  </a:lnTo>
                  <a:lnTo>
                    <a:pt x="222580" y="833450"/>
                  </a:lnTo>
                  <a:lnTo>
                    <a:pt x="224256" y="847966"/>
                  </a:lnTo>
                  <a:lnTo>
                    <a:pt x="231254" y="860780"/>
                  </a:lnTo>
                  <a:lnTo>
                    <a:pt x="243052" y="870242"/>
                  </a:lnTo>
                  <a:lnTo>
                    <a:pt x="257581" y="874407"/>
                  </a:lnTo>
                  <a:lnTo>
                    <a:pt x="272084" y="872718"/>
                  </a:lnTo>
                  <a:lnTo>
                    <a:pt x="284886" y="865720"/>
                  </a:lnTo>
                  <a:lnTo>
                    <a:pt x="294360" y="853909"/>
                  </a:lnTo>
                  <a:lnTo>
                    <a:pt x="298564" y="839368"/>
                  </a:lnTo>
                  <a:lnTo>
                    <a:pt x="296900" y="824865"/>
                  </a:lnTo>
                  <a:lnTo>
                    <a:pt x="289890" y="812050"/>
                  </a:lnTo>
                  <a:lnTo>
                    <a:pt x="283095" y="806589"/>
                  </a:lnTo>
                  <a:lnTo>
                    <a:pt x="584682" y="223634"/>
                  </a:lnTo>
                  <a:close/>
                </a:path>
                <a:path w="1891029" h="875029">
                  <a:moveTo>
                    <a:pt x="1890661" y="527748"/>
                  </a:moveTo>
                  <a:lnTo>
                    <a:pt x="1890636" y="526249"/>
                  </a:lnTo>
                  <a:lnTo>
                    <a:pt x="1890458" y="513143"/>
                  </a:lnTo>
                  <a:lnTo>
                    <a:pt x="1884781" y="499681"/>
                  </a:lnTo>
                  <a:lnTo>
                    <a:pt x="1873986" y="489051"/>
                  </a:lnTo>
                  <a:lnTo>
                    <a:pt x="1859927" y="483450"/>
                  </a:lnTo>
                  <a:lnTo>
                    <a:pt x="1845348" y="483654"/>
                  </a:lnTo>
                  <a:lnTo>
                    <a:pt x="1831898" y="489318"/>
                  </a:lnTo>
                  <a:lnTo>
                    <a:pt x="1825802" y="495503"/>
                  </a:lnTo>
                  <a:lnTo>
                    <a:pt x="1103731" y="23355"/>
                  </a:lnTo>
                  <a:lnTo>
                    <a:pt x="1096873" y="34023"/>
                  </a:lnTo>
                  <a:lnTo>
                    <a:pt x="1818868" y="506082"/>
                  </a:lnTo>
                  <a:lnTo>
                    <a:pt x="1815642" y="514146"/>
                  </a:lnTo>
                  <a:lnTo>
                    <a:pt x="1815846" y="528751"/>
                  </a:lnTo>
                  <a:lnTo>
                    <a:pt x="1821522" y="542213"/>
                  </a:lnTo>
                  <a:lnTo>
                    <a:pt x="1832330" y="552831"/>
                  </a:lnTo>
                  <a:lnTo>
                    <a:pt x="1846326" y="558444"/>
                  </a:lnTo>
                  <a:lnTo>
                    <a:pt x="1860918" y="558228"/>
                  </a:lnTo>
                  <a:lnTo>
                    <a:pt x="1874380" y="552564"/>
                  </a:lnTo>
                  <a:lnTo>
                    <a:pt x="1885035" y="541794"/>
                  </a:lnTo>
                  <a:lnTo>
                    <a:pt x="1890661" y="527748"/>
                  </a:lnTo>
                  <a:close/>
                </a:path>
              </a:pathLst>
            </a:custGeom>
            <a:solidFill>
              <a:srgbClr val="0021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22129" y="4528565"/>
              <a:ext cx="1045844" cy="1043940"/>
            </a:xfrm>
            <a:custGeom>
              <a:avLst/>
              <a:gdLst/>
              <a:ahLst/>
              <a:cxnLst/>
              <a:rect l="l" t="t" r="r" b="b"/>
              <a:pathLst>
                <a:path w="1045845" h="1043939">
                  <a:moveTo>
                    <a:pt x="522731" y="0"/>
                  </a:moveTo>
                  <a:lnTo>
                    <a:pt x="475156" y="2132"/>
                  </a:lnTo>
                  <a:lnTo>
                    <a:pt x="428777" y="8409"/>
                  </a:lnTo>
                  <a:lnTo>
                    <a:pt x="383778" y="18644"/>
                  </a:lnTo>
                  <a:lnTo>
                    <a:pt x="340344" y="32654"/>
                  </a:lnTo>
                  <a:lnTo>
                    <a:pt x="298660" y="50254"/>
                  </a:lnTo>
                  <a:lnTo>
                    <a:pt x="258910" y="71261"/>
                  </a:lnTo>
                  <a:lnTo>
                    <a:pt x="221280" y="95489"/>
                  </a:lnTo>
                  <a:lnTo>
                    <a:pt x="185953" y="122756"/>
                  </a:lnTo>
                  <a:lnTo>
                    <a:pt x="153114" y="152876"/>
                  </a:lnTo>
                  <a:lnTo>
                    <a:pt x="122948" y="185665"/>
                  </a:lnTo>
                  <a:lnTo>
                    <a:pt x="95640" y="220940"/>
                  </a:lnTo>
                  <a:lnTo>
                    <a:pt x="71374" y="258515"/>
                  </a:lnTo>
                  <a:lnTo>
                    <a:pt x="50334" y="298207"/>
                  </a:lnTo>
                  <a:lnTo>
                    <a:pt x="32706" y="339832"/>
                  </a:lnTo>
                  <a:lnTo>
                    <a:pt x="18674" y="383204"/>
                  </a:lnTo>
                  <a:lnTo>
                    <a:pt x="8422" y="428141"/>
                  </a:lnTo>
                  <a:lnTo>
                    <a:pt x="2136" y="474458"/>
                  </a:lnTo>
                  <a:lnTo>
                    <a:pt x="0" y="521969"/>
                  </a:lnTo>
                  <a:lnTo>
                    <a:pt x="2136" y="569481"/>
                  </a:lnTo>
                  <a:lnTo>
                    <a:pt x="8422" y="615798"/>
                  </a:lnTo>
                  <a:lnTo>
                    <a:pt x="18674" y="660735"/>
                  </a:lnTo>
                  <a:lnTo>
                    <a:pt x="32706" y="704107"/>
                  </a:lnTo>
                  <a:lnTo>
                    <a:pt x="50334" y="745732"/>
                  </a:lnTo>
                  <a:lnTo>
                    <a:pt x="71373" y="785424"/>
                  </a:lnTo>
                  <a:lnTo>
                    <a:pt x="95640" y="822999"/>
                  </a:lnTo>
                  <a:lnTo>
                    <a:pt x="122948" y="858274"/>
                  </a:lnTo>
                  <a:lnTo>
                    <a:pt x="153114" y="891063"/>
                  </a:lnTo>
                  <a:lnTo>
                    <a:pt x="185953" y="921183"/>
                  </a:lnTo>
                  <a:lnTo>
                    <a:pt x="221280" y="948450"/>
                  </a:lnTo>
                  <a:lnTo>
                    <a:pt x="258910" y="972678"/>
                  </a:lnTo>
                  <a:lnTo>
                    <a:pt x="298660" y="993685"/>
                  </a:lnTo>
                  <a:lnTo>
                    <a:pt x="340344" y="1011285"/>
                  </a:lnTo>
                  <a:lnTo>
                    <a:pt x="383778" y="1025295"/>
                  </a:lnTo>
                  <a:lnTo>
                    <a:pt x="428777" y="1035530"/>
                  </a:lnTo>
                  <a:lnTo>
                    <a:pt x="475156" y="1041807"/>
                  </a:lnTo>
                  <a:lnTo>
                    <a:pt x="522731" y="1043939"/>
                  </a:lnTo>
                  <a:lnTo>
                    <a:pt x="570307" y="1041807"/>
                  </a:lnTo>
                  <a:lnTo>
                    <a:pt x="616686" y="1035530"/>
                  </a:lnTo>
                  <a:lnTo>
                    <a:pt x="661685" y="1025295"/>
                  </a:lnTo>
                  <a:lnTo>
                    <a:pt x="705119" y="1011285"/>
                  </a:lnTo>
                  <a:lnTo>
                    <a:pt x="746803" y="993685"/>
                  </a:lnTo>
                  <a:lnTo>
                    <a:pt x="786553" y="972678"/>
                  </a:lnTo>
                  <a:lnTo>
                    <a:pt x="824183" y="948450"/>
                  </a:lnTo>
                  <a:lnTo>
                    <a:pt x="859510" y="921183"/>
                  </a:lnTo>
                  <a:lnTo>
                    <a:pt x="892349" y="891063"/>
                  </a:lnTo>
                  <a:lnTo>
                    <a:pt x="922515" y="858274"/>
                  </a:lnTo>
                  <a:lnTo>
                    <a:pt x="949823" y="822999"/>
                  </a:lnTo>
                  <a:lnTo>
                    <a:pt x="974090" y="785424"/>
                  </a:lnTo>
                  <a:lnTo>
                    <a:pt x="995129" y="745732"/>
                  </a:lnTo>
                  <a:lnTo>
                    <a:pt x="1012757" y="704107"/>
                  </a:lnTo>
                  <a:lnTo>
                    <a:pt x="1026789" y="660735"/>
                  </a:lnTo>
                  <a:lnTo>
                    <a:pt x="1037041" y="615798"/>
                  </a:lnTo>
                  <a:lnTo>
                    <a:pt x="1043327" y="569481"/>
                  </a:lnTo>
                  <a:lnTo>
                    <a:pt x="1045464" y="521969"/>
                  </a:lnTo>
                  <a:lnTo>
                    <a:pt x="1043327" y="474458"/>
                  </a:lnTo>
                  <a:lnTo>
                    <a:pt x="1037041" y="428141"/>
                  </a:lnTo>
                  <a:lnTo>
                    <a:pt x="1026789" y="383204"/>
                  </a:lnTo>
                  <a:lnTo>
                    <a:pt x="1012757" y="339832"/>
                  </a:lnTo>
                  <a:lnTo>
                    <a:pt x="995129" y="298207"/>
                  </a:lnTo>
                  <a:lnTo>
                    <a:pt x="974090" y="258515"/>
                  </a:lnTo>
                  <a:lnTo>
                    <a:pt x="949823" y="220940"/>
                  </a:lnTo>
                  <a:lnTo>
                    <a:pt x="922515" y="185665"/>
                  </a:lnTo>
                  <a:lnTo>
                    <a:pt x="892349" y="152876"/>
                  </a:lnTo>
                  <a:lnTo>
                    <a:pt x="859510" y="122756"/>
                  </a:lnTo>
                  <a:lnTo>
                    <a:pt x="824183" y="95489"/>
                  </a:lnTo>
                  <a:lnTo>
                    <a:pt x="786553" y="71261"/>
                  </a:lnTo>
                  <a:lnTo>
                    <a:pt x="746803" y="50254"/>
                  </a:lnTo>
                  <a:lnTo>
                    <a:pt x="705119" y="32654"/>
                  </a:lnTo>
                  <a:lnTo>
                    <a:pt x="661685" y="18644"/>
                  </a:lnTo>
                  <a:lnTo>
                    <a:pt x="616686" y="8409"/>
                  </a:lnTo>
                  <a:lnTo>
                    <a:pt x="570307" y="2132"/>
                  </a:lnTo>
                  <a:lnTo>
                    <a:pt x="522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22129" y="4528565"/>
              <a:ext cx="1045844" cy="1043940"/>
            </a:xfrm>
            <a:custGeom>
              <a:avLst/>
              <a:gdLst/>
              <a:ahLst/>
              <a:cxnLst/>
              <a:rect l="l" t="t" r="r" b="b"/>
              <a:pathLst>
                <a:path w="1045845" h="1043939">
                  <a:moveTo>
                    <a:pt x="0" y="521969"/>
                  </a:moveTo>
                  <a:lnTo>
                    <a:pt x="2136" y="474458"/>
                  </a:lnTo>
                  <a:lnTo>
                    <a:pt x="8422" y="428141"/>
                  </a:lnTo>
                  <a:lnTo>
                    <a:pt x="18674" y="383204"/>
                  </a:lnTo>
                  <a:lnTo>
                    <a:pt x="32706" y="339832"/>
                  </a:lnTo>
                  <a:lnTo>
                    <a:pt x="50334" y="298207"/>
                  </a:lnTo>
                  <a:lnTo>
                    <a:pt x="71374" y="258515"/>
                  </a:lnTo>
                  <a:lnTo>
                    <a:pt x="95640" y="220940"/>
                  </a:lnTo>
                  <a:lnTo>
                    <a:pt x="122948" y="185665"/>
                  </a:lnTo>
                  <a:lnTo>
                    <a:pt x="153114" y="152876"/>
                  </a:lnTo>
                  <a:lnTo>
                    <a:pt x="185953" y="122756"/>
                  </a:lnTo>
                  <a:lnTo>
                    <a:pt x="221280" y="95489"/>
                  </a:lnTo>
                  <a:lnTo>
                    <a:pt x="258910" y="71261"/>
                  </a:lnTo>
                  <a:lnTo>
                    <a:pt x="298660" y="50254"/>
                  </a:lnTo>
                  <a:lnTo>
                    <a:pt x="340344" y="32654"/>
                  </a:lnTo>
                  <a:lnTo>
                    <a:pt x="383778" y="18644"/>
                  </a:lnTo>
                  <a:lnTo>
                    <a:pt x="428777" y="8409"/>
                  </a:lnTo>
                  <a:lnTo>
                    <a:pt x="475156" y="2132"/>
                  </a:lnTo>
                  <a:lnTo>
                    <a:pt x="522731" y="0"/>
                  </a:lnTo>
                  <a:lnTo>
                    <a:pt x="570307" y="2132"/>
                  </a:lnTo>
                  <a:lnTo>
                    <a:pt x="616686" y="8409"/>
                  </a:lnTo>
                  <a:lnTo>
                    <a:pt x="661685" y="18644"/>
                  </a:lnTo>
                  <a:lnTo>
                    <a:pt x="705119" y="32654"/>
                  </a:lnTo>
                  <a:lnTo>
                    <a:pt x="746803" y="50254"/>
                  </a:lnTo>
                  <a:lnTo>
                    <a:pt x="786553" y="71261"/>
                  </a:lnTo>
                  <a:lnTo>
                    <a:pt x="824183" y="95489"/>
                  </a:lnTo>
                  <a:lnTo>
                    <a:pt x="859510" y="122756"/>
                  </a:lnTo>
                  <a:lnTo>
                    <a:pt x="892349" y="152876"/>
                  </a:lnTo>
                  <a:lnTo>
                    <a:pt x="922515" y="185665"/>
                  </a:lnTo>
                  <a:lnTo>
                    <a:pt x="949823" y="220940"/>
                  </a:lnTo>
                  <a:lnTo>
                    <a:pt x="974090" y="258515"/>
                  </a:lnTo>
                  <a:lnTo>
                    <a:pt x="995129" y="298207"/>
                  </a:lnTo>
                  <a:lnTo>
                    <a:pt x="1012757" y="339832"/>
                  </a:lnTo>
                  <a:lnTo>
                    <a:pt x="1026789" y="383204"/>
                  </a:lnTo>
                  <a:lnTo>
                    <a:pt x="1037041" y="428141"/>
                  </a:lnTo>
                  <a:lnTo>
                    <a:pt x="1043327" y="474458"/>
                  </a:lnTo>
                  <a:lnTo>
                    <a:pt x="1045464" y="521969"/>
                  </a:lnTo>
                  <a:lnTo>
                    <a:pt x="1043327" y="569481"/>
                  </a:lnTo>
                  <a:lnTo>
                    <a:pt x="1037041" y="615798"/>
                  </a:lnTo>
                  <a:lnTo>
                    <a:pt x="1026789" y="660735"/>
                  </a:lnTo>
                  <a:lnTo>
                    <a:pt x="1012757" y="704107"/>
                  </a:lnTo>
                  <a:lnTo>
                    <a:pt x="995129" y="745732"/>
                  </a:lnTo>
                  <a:lnTo>
                    <a:pt x="974090" y="785424"/>
                  </a:lnTo>
                  <a:lnTo>
                    <a:pt x="949823" y="822999"/>
                  </a:lnTo>
                  <a:lnTo>
                    <a:pt x="922515" y="858274"/>
                  </a:lnTo>
                  <a:lnTo>
                    <a:pt x="892349" y="891063"/>
                  </a:lnTo>
                  <a:lnTo>
                    <a:pt x="859510" y="921183"/>
                  </a:lnTo>
                  <a:lnTo>
                    <a:pt x="824183" y="948450"/>
                  </a:lnTo>
                  <a:lnTo>
                    <a:pt x="786553" y="972678"/>
                  </a:lnTo>
                  <a:lnTo>
                    <a:pt x="746803" y="993685"/>
                  </a:lnTo>
                  <a:lnTo>
                    <a:pt x="705119" y="1011285"/>
                  </a:lnTo>
                  <a:lnTo>
                    <a:pt x="661685" y="1025295"/>
                  </a:lnTo>
                  <a:lnTo>
                    <a:pt x="616686" y="1035530"/>
                  </a:lnTo>
                  <a:lnTo>
                    <a:pt x="570307" y="1041807"/>
                  </a:lnTo>
                  <a:lnTo>
                    <a:pt x="522731" y="1043939"/>
                  </a:lnTo>
                  <a:lnTo>
                    <a:pt x="475156" y="1041807"/>
                  </a:lnTo>
                  <a:lnTo>
                    <a:pt x="428777" y="1035530"/>
                  </a:lnTo>
                  <a:lnTo>
                    <a:pt x="383778" y="1025295"/>
                  </a:lnTo>
                  <a:lnTo>
                    <a:pt x="340344" y="1011285"/>
                  </a:lnTo>
                  <a:lnTo>
                    <a:pt x="298660" y="993685"/>
                  </a:lnTo>
                  <a:lnTo>
                    <a:pt x="258910" y="972678"/>
                  </a:lnTo>
                  <a:lnTo>
                    <a:pt x="221280" y="948450"/>
                  </a:lnTo>
                  <a:lnTo>
                    <a:pt x="185953" y="921183"/>
                  </a:lnTo>
                  <a:lnTo>
                    <a:pt x="153114" y="891063"/>
                  </a:lnTo>
                  <a:lnTo>
                    <a:pt x="122948" y="858274"/>
                  </a:lnTo>
                  <a:lnTo>
                    <a:pt x="95640" y="822999"/>
                  </a:lnTo>
                  <a:lnTo>
                    <a:pt x="71373" y="785424"/>
                  </a:lnTo>
                  <a:lnTo>
                    <a:pt x="50334" y="745732"/>
                  </a:lnTo>
                  <a:lnTo>
                    <a:pt x="32706" y="704107"/>
                  </a:lnTo>
                  <a:lnTo>
                    <a:pt x="18674" y="660735"/>
                  </a:lnTo>
                  <a:lnTo>
                    <a:pt x="8422" y="615798"/>
                  </a:lnTo>
                  <a:lnTo>
                    <a:pt x="2136" y="569481"/>
                  </a:lnTo>
                  <a:lnTo>
                    <a:pt x="0" y="521969"/>
                  </a:lnTo>
                  <a:close/>
                </a:path>
              </a:pathLst>
            </a:custGeom>
            <a:ln w="28575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593326" y="4849495"/>
            <a:ext cx="736600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142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Countries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7338" y="5000370"/>
            <a:ext cx="635635" cy="5638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065" marR="5080" indent="-635">
              <a:lnSpc>
                <a:spcPct val="97100"/>
              </a:lnSpc>
              <a:spcBef>
                <a:spcPts val="14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9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Pilot  Clus</a:t>
            </a: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ters  </a:t>
            </a: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(HLUs)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42169" y="6299403"/>
            <a:ext cx="544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Gr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ece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53600" y="6479666"/>
            <a:ext cx="518159" cy="15240"/>
          </a:xfrm>
          <a:custGeom>
            <a:avLst/>
            <a:gdLst/>
            <a:ahLst/>
            <a:cxnLst/>
            <a:rect l="l" t="t" r="r" b="b"/>
            <a:pathLst>
              <a:path w="518159" h="15239">
                <a:moveTo>
                  <a:pt x="518159" y="0"/>
                </a:moveTo>
                <a:lnTo>
                  <a:pt x="0" y="0"/>
                </a:lnTo>
                <a:lnTo>
                  <a:pt x="0" y="15240"/>
                </a:lnTo>
                <a:lnTo>
                  <a:pt x="518159" y="15240"/>
                </a:lnTo>
                <a:lnTo>
                  <a:pt x="518159" y="0"/>
                </a:lnTo>
                <a:close/>
              </a:path>
            </a:pathLst>
          </a:custGeom>
          <a:solidFill>
            <a:srgbClr val="0021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3132" y="1725625"/>
            <a:ext cx="7194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3197</a:t>
            </a:r>
            <a:r>
              <a:rPr dirty="0" sz="1200" spc="-9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PMs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7593" y="1914271"/>
            <a:ext cx="1151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November</a:t>
            </a:r>
            <a:r>
              <a:rPr dirty="0" sz="1200" spc="-6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00214B"/>
                </a:solidFill>
                <a:latin typeface="Arial"/>
                <a:cs typeface="Arial"/>
              </a:rPr>
              <a:t>Starting</a:t>
            </a:r>
            <a:r>
              <a:rPr dirty="0" sz="1200" spc="-4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214B"/>
                </a:solidFill>
                <a:latin typeface="Arial"/>
                <a:cs typeface="Arial"/>
              </a:rPr>
              <a:t>date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94252" y="1915414"/>
            <a:ext cx="788670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20"/>
              </a:lnSpc>
              <a:spcBef>
                <a:spcPts val="100"/>
              </a:spcBef>
            </a:pP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48</a:t>
            </a:r>
            <a:r>
              <a:rPr dirty="0" sz="1200" spc="-80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months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dirty="0" sz="1200" spc="-5">
                <a:solidFill>
                  <a:srgbClr val="00214B"/>
                </a:solidFill>
                <a:latin typeface="Arial"/>
                <a:cs typeface="Arial"/>
              </a:rPr>
              <a:t>Duration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69798" y="1920430"/>
            <a:ext cx="1072515" cy="1072515"/>
            <a:chOff x="6769798" y="1920430"/>
            <a:chExt cx="1072515" cy="1072515"/>
          </a:xfrm>
        </p:grpSpPr>
        <p:sp>
          <p:nvSpPr>
            <p:cNvPr id="22" name="object 22"/>
            <p:cNvSpPr/>
            <p:nvPr/>
          </p:nvSpPr>
          <p:spPr>
            <a:xfrm>
              <a:off x="6784085" y="1934717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40" h="1043939">
                  <a:moveTo>
                    <a:pt x="521970" y="0"/>
                  </a:moveTo>
                  <a:lnTo>
                    <a:pt x="474458" y="2132"/>
                  </a:lnTo>
                  <a:lnTo>
                    <a:pt x="428141" y="8409"/>
                  </a:lnTo>
                  <a:lnTo>
                    <a:pt x="383204" y="18644"/>
                  </a:lnTo>
                  <a:lnTo>
                    <a:pt x="339832" y="32654"/>
                  </a:lnTo>
                  <a:lnTo>
                    <a:pt x="298207" y="50254"/>
                  </a:lnTo>
                  <a:lnTo>
                    <a:pt x="258515" y="71261"/>
                  </a:lnTo>
                  <a:lnTo>
                    <a:pt x="220940" y="95489"/>
                  </a:lnTo>
                  <a:lnTo>
                    <a:pt x="185665" y="122756"/>
                  </a:lnTo>
                  <a:lnTo>
                    <a:pt x="152876" y="152876"/>
                  </a:lnTo>
                  <a:lnTo>
                    <a:pt x="122756" y="185665"/>
                  </a:lnTo>
                  <a:lnTo>
                    <a:pt x="95489" y="220940"/>
                  </a:lnTo>
                  <a:lnTo>
                    <a:pt x="71261" y="258515"/>
                  </a:lnTo>
                  <a:lnTo>
                    <a:pt x="50254" y="298207"/>
                  </a:lnTo>
                  <a:lnTo>
                    <a:pt x="32654" y="339832"/>
                  </a:lnTo>
                  <a:lnTo>
                    <a:pt x="18644" y="383204"/>
                  </a:lnTo>
                  <a:lnTo>
                    <a:pt x="8409" y="428141"/>
                  </a:lnTo>
                  <a:lnTo>
                    <a:pt x="2132" y="474458"/>
                  </a:lnTo>
                  <a:lnTo>
                    <a:pt x="0" y="521970"/>
                  </a:lnTo>
                  <a:lnTo>
                    <a:pt x="2132" y="569481"/>
                  </a:lnTo>
                  <a:lnTo>
                    <a:pt x="8409" y="615798"/>
                  </a:lnTo>
                  <a:lnTo>
                    <a:pt x="18644" y="660735"/>
                  </a:lnTo>
                  <a:lnTo>
                    <a:pt x="32654" y="704107"/>
                  </a:lnTo>
                  <a:lnTo>
                    <a:pt x="50254" y="745732"/>
                  </a:lnTo>
                  <a:lnTo>
                    <a:pt x="71261" y="785424"/>
                  </a:lnTo>
                  <a:lnTo>
                    <a:pt x="95489" y="822999"/>
                  </a:lnTo>
                  <a:lnTo>
                    <a:pt x="122756" y="858274"/>
                  </a:lnTo>
                  <a:lnTo>
                    <a:pt x="152876" y="891063"/>
                  </a:lnTo>
                  <a:lnTo>
                    <a:pt x="185665" y="921183"/>
                  </a:lnTo>
                  <a:lnTo>
                    <a:pt x="220940" y="948450"/>
                  </a:lnTo>
                  <a:lnTo>
                    <a:pt x="258515" y="972678"/>
                  </a:lnTo>
                  <a:lnTo>
                    <a:pt x="298207" y="993685"/>
                  </a:lnTo>
                  <a:lnTo>
                    <a:pt x="339832" y="1011285"/>
                  </a:lnTo>
                  <a:lnTo>
                    <a:pt x="383204" y="1025295"/>
                  </a:lnTo>
                  <a:lnTo>
                    <a:pt x="428141" y="1035530"/>
                  </a:lnTo>
                  <a:lnTo>
                    <a:pt x="474458" y="1041807"/>
                  </a:lnTo>
                  <a:lnTo>
                    <a:pt x="521970" y="1043940"/>
                  </a:lnTo>
                  <a:lnTo>
                    <a:pt x="569481" y="1041807"/>
                  </a:lnTo>
                  <a:lnTo>
                    <a:pt x="615798" y="1035530"/>
                  </a:lnTo>
                  <a:lnTo>
                    <a:pt x="660735" y="1025295"/>
                  </a:lnTo>
                  <a:lnTo>
                    <a:pt x="704107" y="1011285"/>
                  </a:lnTo>
                  <a:lnTo>
                    <a:pt x="745732" y="993685"/>
                  </a:lnTo>
                  <a:lnTo>
                    <a:pt x="785424" y="972678"/>
                  </a:lnTo>
                  <a:lnTo>
                    <a:pt x="822999" y="948450"/>
                  </a:lnTo>
                  <a:lnTo>
                    <a:pt x="858274" y="921183"/>
                  </a:lnTo>
                  <a:lnTo>
                    <a:pt x="891063" y="891063"/>
                  </a:lnTo>
                  <a:lnTo>
                    <a:pt x="921183" y="858274"/>
                  </a:lnTo>
                  <a:lnTo>
                    <a:pt x="948450" y="822999"/>
                  </a:lnTo>
                  <a:lnTo>
                    <a:pt x="972678" y="785424"/>
                  </a:lnTo>
                  <a:lnTo>
                    <a:pt x="993685" y="745732"/>
                  </a:lnTo>
                  <a:lnTo>
                    <a:pt x="1011285" y="704107"/>
                  </a:lnTo>
                  <a:lnTo>
                    <a:pt x="1025295" y="660735"/>
                  </a:lnTo>
                  <a:lnTo>
                    <a:pt x="1035530" y="615798"/>
                  </a:lnTo>
                  <a:lnTo>
                    <a:pt x="1041807" y="569481"/>
                  </a:lnTo>
                  <a:lnTo>
                    <a:pt x="1043940" y="521970"/>
                  </a:lnTo>
                  <a:lnTo>
                    <a:pt x="1041807" y="474458"/>
                  </a:lnTo>
                  <a:lnTo>
                    <a:pt x="1035530" y="428141"/>
                  </a:lnTo>
                  <a:lnTo>
                    <a:pt x="1025295" y="383204"/>
                  </a:lnTo>
                  <a:lnTo>
                    <a:pt x="1011285" y="339832"/>
                  </a:lnTo>
                  <a:lnTo>
                    <a:pt x="993685" y="298207"/>
                  </a:lnTo>
                  <a:lnTo>
                    <a:pt x="972678" y="258515"/>
                  </a:lnTo>
                  <a:lnTo>
                    <a:pt x="948450" y="220940"/>
                  </a:lnTo>
                  <a:lnTo>
                    <a:pt x="921183" y="185665"/>
                  </a:lnTo>
                  <a:lnTo>
                    <a:pt x="891063" y="152876"/>
                  </a:lnTo>
                  <a:lnTo>
                    <a:pt x="858274" y="122756"/>
                  </a:lnTo>
                  <a:lnTo>
                    <a:pt x="822999" y="95489"/>
                  </a:lnTo>
                  <a:lnTo>
                    <a:pt x="785424" y="71261"/>
                  </a:lnTo>
                  <a:lnTo>
                    <a:pt x="745732" y="50254"/>
                  </a:lnTo>
                  <a:lnTo>
                    <a:pt x="704107" y="32654"/>
                  </a:lnTo>
                  <a:lnTo>
                    <a:pt x="660735" y="18644"/>
                  </a:lnTo>
                  <a:lnTo>
                    <a:pt x="615798" y="8409"/>
                  </a:lnTo>
                  <a:lnTo>
                    <a:pt x="569481" y="2132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84085" y="1934717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40" h="1043939">
                  <a:moveTo>
                    <a:pt x="0" y="521970"/>
                  </a:moveTo>
                  <a:lnTo>
                    <a:pt x="2132" y="474458"/>
                  </a:lnTo>
                  <a:lnTo>
                    <a:pt x="8409" y="428141"/>
                  </a:lnTo>
                  <a:lnTo>
                    <a:pt x="18644" y="383204"/>
                  </a:lnTo>
                  <a:lnTo>
                    <a:pt x="32654" y="339832"/>
                  </a:lnTo>
                  <a:lnTo>
                    <a:pt x="50254" y="298207"/>
                  </a:lnTo>
                  <a:lnTo>
                    <a:pt x="71261" y="258515"/>
                  </a:lnTo>
                  <a:lnTo>
                    <a:pt x="95489" y="220940"/>
                  </a:lnTo>
                  <a:lnTo>
                    <a:pt x="122756" y="185665"/>
                  </a:lnTo>
                  <a:lnTo>
                    <a:pt x="152876" y="152876"/>
                  </a:lnTo>
                  <a:lnTo>
                    <a:pt x="185665" y="122756"/>
                  </a:lnTo>
                  <a:lnTo>
                    <a:pt x="220940" y="95489"/>
                  </a:lnTo>
                  <a:lnTo>
                    <a:pt x="258515" y="71261"/>
                  </a:lnTo>
                  <a:lnTo>
                    <a:pt x="298207" y="50254"/>
                  </a:lnTo>
                  <a:lnTo>
                    <a:pt x="339832" y="32654"/>
                  </a:lnTo>
                  <a:lnTo>
                    <a:pt x="383204" y="18644"/>
                  </a:lnTo>
                  <a:lnTo>
                    <a:pt x="428141" y="8409"/>
                  </a:lnTo>
                  <a:lnTo>
                    <a:pt x="474458" y="2132"/>
                  </a:lnTo>
                  <a:lnTo>
                    <a:pt x="521970" y="0"/>
                  </a:lnTo>
                  <a:lnTo>
                    <a:pt x="569481" y="2132"/>
                  </a:lnTo>
                  <a:lnTo>
                    <a:pt x="615798" y="8409"/>
                  </a:lnTo>
                  <a:lnTo>
                    <a:pt x="660735" y="18644"/>
                  </a:lnTo>
                  <a:lnTo>
                    <a:pt x="704107" y="32654"/>
                  </a:lnTo>
                  <a:lnTo>
                    <a:pt x="745732" y="50254"/>
                  </a:lnTo>
                  <a:lnTo>
                    <a:pt x="785424" y="71261"/>
                  </a:lnTo>
                  <a:lnTo>
                    <a:pt x="822999" y="95489"/>
                  </a:lnTo>
                  <a:lnTo>
                    <a:pt x="858274" y="122756"/>
                  </a:lnTo>
                  <a:lnTo>
                    <a:pt x="891063" y="152876"/>
                  </a:lnTo>
                  <a:lnTo>
                    <a:pt x="921183" y="185665"/>
                  </a:lnTo>
                  <a:lnTo>
                    <a:pt x="948450" y="220940"/>
                  </a:lnTo>
                  <a:lnTo>
                    <a:pt x="972678" y="258515"/>
                  </a:lnTo>
                  <a:lnTo>
                    <a:pt x="993685" y="298207"/>
                  </a:lnTo>
                  <a:lnTo>
                    <a:pt x="1011285" y="339832"/>
                  </a:lnTo>
                  <a:lnTo>
                    <a:pt x="1025295" y="383204"/>
                  </a:lnTo>
                  <a:lnTo>
                    <a:pt x="1035530" y="428141"/>
                  </a:lnTo>
                  <a:lnTo>
                    <a:pt x="1041807" y="474458"/>
                  </a:lnTo>
                  <a:lnTo>
                    <a:pt x="1043940" y="521970"/>
                  </a:lnTo>
                  <a:lnTo>
                    <a:pt x="1041807" y="569481"/>
                  </a:lnTo>
                  <a:lnTo>
                    <a:pt x="1035530" y="615798"/>
                  </a:lnTo>
                  <a:lnTo>
                    <a:pt x="1025295" y="660735"/>
                  </a:lnTo>
                  <a:lnTo>
                    <a:pt x="1011285" y="704107"/>
                  </a:lnTo>
                  <a:lnTo>
                    <a:pt x="993685" y="745732"/>
                  </a:lnTo>
                  <a:lnTo>
                    <a:pt x="972678" y="785424"/>
                  </a:lnTo>
                  <a:lnTo>
                    <a:pt x="948450" y="822999"/>
                  </a:lnTo>
                  <a:lnTo>
                    <a:pt x="921183" y="858274"/>
                  </a:lnTo>
                  <a:lnTo>
                    <a:pt x="891063" y="891063"/>
                  </a:lnTo>
                  <a:lnTo>
                    <a:pt x="858274" y="921183"/>
                  </a:lnTo>
                  <a:lnTo>
                    <a:pt x="822999" y="948450"/>
                  </a:lnTo>
                  <a:lnTo>
                    <a:pt x="785424" y="972678"/>
                  </a:lnTo>
                  <a:lnTo>
                    <a:pt x="745732" y="993685"/>
                  </a:lnTo>
                  <a:lnTo>
                    <a:pt x="704107" y="1011285"/>
                  </a:lnTo>
                  <a:lnTo>
                    <a:pt x="660735" y="1025295"/>
                  </a:lnTo>
                  <a:lnTo>
                    <a:pt x="615798" y="1035530"/>
                  </a:lnTo>
                  <a:lnTo>
                    <a:pt x="569481" y="1041807"/>
                  </a:lnTo>
                  <a:lnTo>
                    <a:pt x="521970" y="1043940"/>
                  </a:lnTo>
                  <a:lnTo>
                    <a:pt x="474458" y="1041807"/>
                  </a:lnTo>
                  <a:lnTo>
                    <a:pt x="428141" y="1035530"/>
                  </a:lnTo>
                  <a:lnTo>
                    <a:pt x="383204" y="1025295"/>
                  </a:lnTo>
                  <a:lnTo>
                    <a:pt x="339832" y="1011285"/>
                  </a:lnTo>
                  <a:lnTo>
                    <a:pt x="298207" y="993685"/>
                  </a:lnTo>
                  <a:lnTo>
                    <a:pt x="258515" y="972678"/>
                  </a:lnTo>
                  <a:lnTo>
                    <a:pt x="220940" y="948450"/>
                  </a:lnTo>
                  <a:lnTo>
                    <a:pt x="185665" y="921183"/>
                  </a:lnTo>
                  <a:lnTo>
                    <a:pt x="152876" y="891063"/>
                  </a:lnTo>
                  <a:lnTo>
                    <a:pt x="122756" y="858274"/>
                  </a:lnTo>
                  <a:lnTo>
                    <a:pt x="95489" y="822999"/>
                  </a:lnTo>
                  <a:lnTo>
                    <a:pt x="71261" y="785424"/>
                  </a:lnTo>
                  <a:lnTo>
                    <a:pt x="50254" y="745732"/>
                  </a:lnTo>
                  <a:lnTo>
                    <a:pt x="32654" y="704107"/>
                  </a:lnTo>
                  <a:lnTo>
                    <a:pt x="18644" y="660735"/>
                  </a:lnTo>
                  <a:lnTo>
                    <a:pt x="8409" y="615798"/>
                  </a:lnTo>
                  <a:lnTo>
                    <a:pt x="2132" y="569481"/>
                  </a:lnTo>
                  <a:lnTo>
                    <a:pt x="0" y="521970"/>
                  </a:lnTo>
                  <a:close/>
                </a:path>
              </a:pathLst>
            </a:custGeom>
            <a:ln w="28575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898640" y="2335529"/>
            <a:ext cx="812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9</a:t>
            </a:r>
            <a:r>
              <a:rPr dirty="0" sz="1200" spc="-80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Products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1537" y="3972814"/>
            <a:ext cx="2014220" cy="827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LCE-04-2017: Demonstration</a:t>
            </a:r>
            <a:r>
              <a:rPr dirty="0" sz="1050" spc="-114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of  </a:t>
            </a:r>
            <a:r>
              <a:rPr dirty="0" sz="1050" spc="-5" b="1">
                <a:solidFill>
                  <a:srgbClr val="00214B"/>
                </a:solidFill>
                <a:latin typeface="Arial"/>
                <a:cs typeface="Arial"/>
              </a:rPr>
              <a:t>system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integration with smart  transmission grid </a:t>
            </a:r>
            <a:r>
              <a:rPr dirty="0" sz="1050" spc="5" b="1">
                <a:solidFill>
                  <a:srgbClr val="00214B"/>
                </a:solidFill>
                <a:latin typeface="Arial"/>
                <a:cs typeface="Arial"/>
              </a:rPr>
              <a:t>and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storage  technologies with increasing  share of</a:t>
            </a:r>
            <a:r>
              <a:rPr dirty="0" sz="1050" spc="-3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renewable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366" y="4976012"/>
            <a:ext cx="1120775" cy="1090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1905">
              <a:lnSpc>
                <a:spcPct val="111000"/>
              </a:lnSpc>
              <a:spcBef>
                <a:spcPts val="90"/>
              </a:spcBef>
            </a:pP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power  transmission  technologies</a:t>
            </a:r>
            <a:r>
              <a:rPr dirty="0" sz="1050" spc="-130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and  management of  large scale RES  generation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2803" y="5317845"/>
            <a:ext cx="760095" cy="379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795" marR="5080" indent="-125730">
              <a:lnSpc>
                <a:spcPct val="110500"/>
              </a:lnSpc>
              <a:spcBef>
                <a:spcPts val="95"/>
              </a:spcBef>
            </a:pP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Large</a:t>
            </a:r>
            <a:r>
              <a:rPr dirty="0" sz="1050" spc="-9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scale  storage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68473" y="5132323"/>
            <a:ext cx="11391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wholesale</a:t>
            </a:r>
            <a:r>
              <a:rPr dirty="0" sz="1050" spc="-8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market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38732" y="5941872"/>
            <a:ext cx="1356995" cy="557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1000"/>
              </a:lnSpc>
              <a:spcBef>
                <a:spcPts val="90"/>
              </a:spcBef>
            </a:pP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Communication /</a:t>
            </a:r>
            <a:r>
              <a:rPr dirty="0" sz="1050" spc="-12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00214B"/>
                </a:solidFill>
                <a:latin typeface="Arial"/>
                <a:cs typeface="Arial"/>
              </a:rPr>
              <a:t>ICT  </a:t>
            </a:r>
            <a:r>
              <a:rPr dirty="0" sz="1050" b="1">
                <a:solidFill>
                  <a:srgbClr val="00214B"/>
                </a:solidFill>
                <a:latin typeface="Arial"/>
                <a:cs typeface="Arial"/>
              </a:rPr>
              <a:t>technologies /  control</a:t>
            </a:r>
            <a:r>
              <a:rPr dirty="0" sz="1050" spc="-45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00214B"/>
                </a:solidFill>
                <a:latin typeface="Arial"/>
                <a:cs typeface="Arial"/>
              </a:rPr>
              <a:t>tools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79872" y="4329201"/>
            <a:ext cx="2875280" cy="419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3820" marR="5080" indent="-71755">
              <a:lnSpc>
                <a:spcPct val="122900"/>
              </a:lnSpc>
              <a:spcBef>
                <a:spcPts val="95"/>
              </a:spcBef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HLU1 REGIONAL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OPERATION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CENTRE  HLU2 CROSS-BORDER RES</a:t>
            </a:r>
            <a:r>
              <a:rPr dirty="0" sz="1050" spc="-13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MANAGEMENT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6394" y="4758054"/>
            <a:ext cx="3954145" cy="1523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5145" marR="73025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HLU3 CROSS-BORDER STORAGE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OF</a:t>
            </a:r>
            <a:r>
              <a:rPr dirty="0" sz="1050" spc="-155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RES 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PRODUCTION/OUTPUT</a:t>
            </a:r>
            <a:endParaRPr sz="1050">
              <a:latin typeface="Arial"/>
              <a:cs typeface="Arial"/>
            </a:endParaRPr>
          </a:p>
          <a:p>
            <a:pPr marL="584200" marR="480059">
              <a:lnSpc>
                <a:spcPct val="100000"/>
              </a:lnSpc>
              <a:spcBef>
                <a:spcPts val="420"/>
              </a:spcBef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HLU4 DISTRIBUTED STORAGE FOR SYSTEM  STABILITY AND ENERGY QUALITY</a:t>
            </a:r>
            <a:r>
              <a:rPr dirty="0" sz="1050" spc="-185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CONTROL</a:t>
            </a:r>
            <a:endParaRPr sz="1050">
              <a:latin typeface="Arial"/>
              <a:cs typeface="Arial"/>
            </a:endParaRPr>
          </a:p>
          <a:p>
            <a:pPr marL="528320">
              <a:lnSpc>
                <a:spcPct val="100000"/>
              </a:lnSpc>
              <a:spcBef>
                <a:spcPts val="420"/>
              </a:spcBef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HLU5 VIRTUAL STORAGE</a:t>
            </a:r>
            <a:r>
              <a:rPr dirty="0" sz="1050" spc="-105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PLANTS</a:t>
            </a:r>
            <a:endParaRPr sz="1050">
              <a:latin typeface="Arial"/>
              <a:cs typeface="Arial"/>
            </a:endParaRPr>
          </a:p>
          <a:p>
            <a:pPr marL="280670" marR="5080" indent="202565">
              <a:lnSpc>
                <a:spcPct val="122900"/>
              </a:lnSpc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HLU6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TRANSNATIONAL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DEMAND SIDE MANAGEMENT  HLU7 HYBRID RES DISPATCHABLE</a:t>
            </a:r>
            <a:r>
              <a:rPr dirty="0" sz="1050" spc="-13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PLANTS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HLU8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COOPERATIVE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OWNERSHIP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OF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FLEXIBILITY</a:t>
            </a:r>
            <a:r>
              <a:rPr dirty="0" sz="1050" spc="-16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ASSETS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2257" y="6291478"/>
            <a:ext cx="40830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HLU9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TRANSNATIONAL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ANCILLARY AND WHOLESALE</a:t>
            </a:r>
            <a:r>
              <a:rPr dirty="0" sz="1050" spc="-12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MARKET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36378" y="4891785"/>
            <a:ext cx="975360" cy="1322070"/>
          </a:xfrm>
          <a:custGeom>
            <a:avLst/>
            <a:gdLst/>
            <a:ahLst/>
            <a:cxnLst/>
            <a:rect l="l" t="t" r="r" b="b"/>
            <a:pathLst>
              <a:path w="975359" h="1322070">
                <a:moveTo>
                  <a:pt x="319824" y="1283589"/>
                </a:moveTo>
                <a:lnTo>
                  <a:pt x="316865" y="1268742"/>
                </a:lnTo>
                <a:lnTo>
                  <a:pt x="308368" y="1256220"/>
                </a:lnTo>
                <a:lnTo>
                  <a:pt x="296138" y="1248206"/>
                </a:lnTo>
                <a:lnTo>
                  <a:pt x="281800" y="1245362"/>
                </a:lnTo>
                <a:lnTo>
                  <a:pt x="273291" y="1247063"/>
                </a:lnTo>
                <a:lnTo>
                  <a:pt x="11684" y="622681"/>
                </a:lnTo>
                <a:lnTo>
                  <a:pt x="0" y="627507"/>
                </a:lnTo>
                <a:lnTo>
                  <a:pt x="261607" y="1251940"/>
                </a:lnTo>
                <a:lnTo>
                  <a:pt x="254406" y="1256817"/>
                </a:lnTo>
                <a:lnTo>
                  <a:pt x="246392" y="1269022"/>
                </a:lnTo>
                <a:lnTo>
                  <a:pt x="243535" y="1283347"/>
                </a:lnTo>
                <a:lnTo>
                  <a:pt x="246507" y="1298181"/>
                </a:lnTo>
                <a:lnTo>
                  <a:pt x="254990" y="1310703"/>
                </a:lnTo>
                <a:lnTo>
                  <a:pt x="267220" y="1318729"/>
                </a:lnTo>
                <a:lnTo>
                  <a:pt x="281559" y="1321574"/>
                </a:lnTo>
                <a:lnTo>
                  <a:pt x="296418" y="1318602"/>
                </a:lnTo>
                <a:lnTo>
                  <a:pt x="308952" y="1310119"/>
                </a:lnTo>
                <a:lnTo>
                  <a:pt x="316966" y="1297901"/>
                </a:lnTo>
                <a:lnTo>
                  <a:pt x="319354" y="1285913"/>
                </a:lnTo>
                <a:lnTo>
                  <a:pt x="319824" y="1283589"/>
                </a:lnTo>
                <a:close/>
              </a:path>
              <a:path w="975359" h="1322070">
                <a:moveTo>
                  <a:pt x="974979" y="62865"/>
                </a:moveTo>
                <a:lnTo>
                  <a:pt x="973226" y="47853"/>
                </a:lnTo>
                <a:lnTo>
                  <a:pt x="966101" y="35102"/>
                </a:lnTo>
                <a:lnTo>
                  <a:pt x="954697" y="25958"/>
                </a:lnTo>
                <a:lnTo>
                  <a:pt x="940181" y="21717"/>
                </a:lnTo>
                <a:lnTo>
                  <a:pt x="925156" y="23469"/>
                </a:lnTo>
                <a:lnTo>
                  <a:pt x="912406" y="30594"/>
                </a:lnTo>
                <a:lnTo>
                  <a:pt x="903262" y="41998"/>
                </a:lnTo>
                <a:lnTo>
                  <a:pt x="900836" y="50292"/>
                </a:lnTo>
                <a:lnTo>
                  <a:pt x="297434" y="0"/>
                </a:lnTo>
                <a:lnTo>
                  <a:pt x="296418" y="12700"/>
                </a:lnTo>
                <a:lnTo>
                  <a:pt x="899769" y="62992"/>
                </a:lnTo>
                <a:lnTo>
                  <a:pt x="900772" y="71539"/>
                </a:lnTo>
                <a:lnTo>
                  <a:pt x="907897" y="84289"/>
                </a:lnTo>
                <a:lnTo>
                  <a:pt x="919302" y="93433"/>
                </a:lnTo>
                <a:lnTo>
                  <a:pt x="933831" y="97663"/>
                </a:lnTo>
                <a:lnTo>
                  <a:pt x="948842" y="95923"/>
                </a:lnTo>
                <a:lnTo>
                  <a:pt x="961593" y="88798"/>
                </a:lnTo>
                <a:lnTo>
                  <a:pt x="970737" y="77393"/>
                </a:lnTo>
                <a:lnTo>
                  <a:pt x="974051" y="66040"/>
                </a:lnTo>
                <a:lnTo>
                  <a:pt x="974979" y="62865"/>
                </a:lnTo>
                <a:close/>
              </a:path>
            </a:pathLst>
          </a:custGeom>
          <a:solidFill>
            <a:srgbClr val="0021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0422381" y="3828979"/>
            <a:ext cx="1653539" cy="265366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302895">
              <a:lnSpc>
                <a:spcPct val="100000"/>
              </a:lnSpc>
              <a:spcBef>
                <a:spcPts val="620"/>
              </a:spcBef>
            </a:pPr>
            <a:r>
              <a:rPr dirty="0" sz="1200" spc="-10" b="1">
                <a:solidFill>
                  <a:srgbClr val="00214B"/>
                </a:solidFill>
                <a:latin typeface="Arial"/>
                <a:cs typeface="Arial"/>
              </a:rPr>
              <a:t>Austria</a:t>
            </a:r>
            <a:endParaRPr sz="1200">
              <a:latin typeface="Arial"/>
              <a:cs typeface="Arial"/>
            </a:endParaRPr>
          </a:p>
          <a:p>
            <a:pPr algn="r" marR="645160">
              <a:lnSpc>
                <a:spcPct val="100000"/>
              </a:lnSpc>
              <a:spcBef>
                <a:spcPts val="525"/>
              </a:spcBef>
            </a:pP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1200" spc="-1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Y</a:t>
            </a: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OM</a:t>
            </a:r>
            <a:endParaRPr sz="12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290"/>
              </a:spcBef>
            </a:pP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Montenegro</a:t>
            </a:r>
            <a:endParaRPr sz="1200">
              <a:latin typeface="Arial"/>
              <a:cs typeface="Arial"/>
            </a:endParaRPr>
          </a:p>
          <a:p>
            <a:pPr marL="800100" marR="320040" indent="-120014">
              <a:lnSpc>
                <a:spcPct val="125800"/>
              </a:lnSpc>
              <a:spcBef>
                <a:spcPts val="8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Slovenia  </a:t>
            </a: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Croatia</a:t>
            </a:r>
            <a:endParaRPr sz="1200">
              <a:latin typeface="Arial"/>
              <a:cs typeface="Arial"/>
            </a:endParaRPr>
          </a:p>
          <a:p>
            <a:pPr algn="r" marR="681990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solidFill>
                  <a:srgbClr val="00214B"/>
                </a:solidFill>
                <a:latin typeface="Arial"/>
                <a:cs typeface="Arial"/>
              </a:rPr>
              <a:t>UK</a:t>
            </a:r>
            <a:endParaRPr sz="1200">
              <a:latin typeface="Arial"/>
              <a:cs typeface="Arial"/>
            </a:endParaRPr>
          </a:p>
          <a:p>
            <a:pPr marL="735965" marR="5080">
              <a:lnSpc>
                <a:spcPct val="100000"/>
              </a:lnSpc>
              <a:spcBef>
                <a:spcPts val="320"/>
              </a:spcBef>
            </a:pP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Bosnia </a:t>
            </a: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and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Herze</a:t>
            </a: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go</a:t>
            </a:r>
            <a:r>
              <a:rPr dirty="0" u="heavy" sz="1200" spc="-2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v</a:t>
            </a: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ina</a:t>
            </a:r>
            <a:endParaRPr sz="1200">
              <a:latin typeface="Arial"/>
              <a:cs typeface="Arial"/>
            </a:endParaRPr>
          </a:p>
          <a:p>
            <a:pPr marL="729615">
              <a:lnSpc>
                <a:spcPct val="100000"/>
              </a:lnSpc>
              <a:spcBef>
                <a:spcPts val="445"/>
              </a:spcBef>
            </a:pP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Serbia</a:t>
            </a:r>
            <a:endParaRPr sz="1200">
              <a:latin typeface="Arial"/>
              <a:cs typeface="Arial"/>
            </a:endParaRPr>
          </a:p>
          <a:p>
            <a:pPr marL="12700" marR="419734" indent="602615">
              <a:lnSpc>
                <a:spcPct val="135300"/>
              </a:lnSpc>
              <a:spcBef>
                <a:spcPts val="190"/>
              </a:spcBef>
            </a:pP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B</a:t>
            </a: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1200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lga</a:t>
            </a:r>
            <a:r>
              <a:rPr dirty="0" u="heavy" sz="1200" spc="-5" b="1">
                <a:solidFill>
                  <a:srgbClr val="00214B"/>
                </a:solidFill>
                <a:uFill>
                  <a:solidFill>
                    <a:srgbClr val="00214B"/>
                  </a:solidFill>
                </a:uFill>
                <a:latin typeface="Arial"/>
                <a:cs typeface="Arial"/>
              </a:rPr>
              <a:t>ria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14B"/>
                </a:solidFill>
                <a:latin typeface="Arial"/>
                <a:cs typeface="Arial"/>
              </a:rPr>
              <a:t>Germany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95641" y="1578635"/>
            <a:ext cx="3566795" cy="1811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51790" indent="-121920">
              <a:lnSpc>
                <a:spcPct val="159400"/>
              </a:lnSpc>
              <a:spcBef>
                <a:spcPts val="100"/>
              </a:spcBef>
            </a:pP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ROC balancing cockpit 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RES regional Coordination</a:t>
            </a:r>
            <a:r>
              <a:rPr dirty="0" sz="1050" spc="-8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Centre</a:t>
            </a:r>
            <a:endParaRPr sz="1050">
              <a:latin typeface="Arial"/>
              <a:cs typeface="Arial"/>
            </a:endParaRPr>
          </a:p>
          <a:p>
            <a:pPr marL="392430" marR="5080" indent="124460">
              <a:lnSpc>
                <a:spcPct val="159400"/>
              </a:lnSpc>
            </a:pP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hybrid RES dispatchable unit 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Regional Storage Coordination Centre 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Virtual Storage</a:t>
            </a:r>
            <a:r>
              <a:rPr dirty="0" sz="1050" spc="-6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Plants</a:t>
            </a:r>
            <a:endParaRPr sz="105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745"/>
              </a:spcBef>
            </a:pP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 spc="5">
                <a:solidFill>
                  <a:srgbClr val="00214B"/>
                </a:solidFill>
                <a:latin typeface="Arial"/>
                <a:cs typeface="Arial"/>
              </a:rPr>
              <a:t>WAMAS</a:t>
            </a:r>
            <a:r>
              <a:rPr dirty="0" sz="1050" spc="-80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system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Regional DSM integration</a:t>
            </a:r>
            <a:r>
              <a:rPr dirty="0" sz="1050" spc="-75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platform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33700" y="1748585"/>
            <a:ext cx="6487795" cy="3096260"/>
            <a:chOff x="2933700" y="1748585"/>
            <a:chExt cx="6487795" cy="3096260"/>
          </a:xfrm>
        </p:grpSpPr>
        <p:sp>
          <p:nvSpPr>
            <p:cNvPr id="37" name="object 37"/>
            <p:cNvSpPr/>
            <p:nvPr/>
          </p:nvSpPr>
          <p:spPr>
            <a:xfrm>
              <a:off x="4209288" y="3037331"/>
              <a:ext cx="2318004" cy="1327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933700" y="1748586"/>
              <a:ext cx="5324475" cy="1735455"/>
            </a:xfrm>
            <a:custGeom>
              <a:avLst/>
              <a:gdLst/>
              <a:ahLst/>
              <a:cxnLst/>
              <a:rect l="l" t="t" r="r" b="b"/>
              <a:pathLst>
                <a:path w="5324475" h="1735454">
                  <a:moveTo>
                    <a:pt x="1477518" y="1723212"/>
                  </a:moveTo>
                  <a:lnTo>
                    <a:pt x="78282" y="1194155"/>
                  </a:lnTo>
                  <a:lnTo>
                    <a:pt x="81330" y="1192352"/>
                  </a:lnTo>
                  <a:lnTo>
                    <a:pt x="141224" y="1156919"/>
                  </a:lnTo>
                  <a:lnTo>
                    <a:pt x="0" y="1171397"/>
                  </a:lnTo>
                  <a:lnTo>
                    <a:pt x="96393" y="1275664"/>
                  </a:lnTo>
                  <a:lnTo>
                    <a:pt x="73761" y="1206068"/>
                  </a:lnTo>
                  <a:lnTo>
                    <a:pt x="1472946" y="1735150"/>
                  </a:lnTo>
                  <a:lnTo>
                    <a:pt x="1477518" y="1723212"/>
                  </a:lnTo>
                  <a:close/>
                </a:path>
                <a:path w="5324475" h="1735454">
                  <a:moveTo>
                    <a:pt x="5077409" y="30848"/>
                  </a:moveTo>
                  <a:lnTo>
                    <a:pt x="5071872" y="16840"/>
                  </a:lnTo>
                  <a:lnTo>
                    <a:pt x="5061216" y="6019"/>
                  </a:lnTo>
                  <a:lnTo>
                    <a:pt x="5047742" y="292"/>
                  </a:lnTo>
                  <a:lnTo>
                    <a:pt x="5033111" y="0"/>
                  </a:lnTo>
                  <a:lnTo>
                    <a:pt x="5019040" y="5537"/>
                  </a:lnTo>
                  <a:lnTo>
                    <a:pt x="5008283" y="16192"/>
                  </a:lnTo>
                  <a:lnTo>
                    <a:pt x="5002593" y="29654"/>
                  </a:lnTo>
                  <a:lnTo>
                    <a:pt x="5002314" y="44246"/>
                  </a:lnTo>
                  <a:lnTo>
                    <a:pt x="5005514" y="52311"/>
                  </a:lnTo>
                  <a:lnTo>
                    <a:pt x="4670679" y="269951"/>
                  </a:lnTo>
                  <a:lnTo>
                    <a:pt x="4677537" y="280619"/>
                  </a:lnTo>
                  <a:lnTo>
                    <a:pt x="5012461" y="62928"/>
                  </a:lnTo>
                  <a:lnTo>
                    <a:pt x="5018506" y="69075"/>
                  </a:lnTo>
                  <a:lnTo>
                    <a:pt x="5031968" y="74803"/>
                  </a:lnTo>
                  <a:lnTo>
                    <a:pt x="5046561" y="75095"/>
                  </a:lnTo>
                  <a:lnTo>
                    <a:pt x="5060569" y="69545"/>
                  </a:lnTo>
                  <a:lnTo>
                    <a:pt x="5071389" y="58902"/>
                  </a:lnTo>
                  <a:lnTo>
                    <a:pt x="5077117" y="45440"/>
                  </a:lnTo>
                  <a:lnTo>
                    <a:pt x="5077384" y="32207"/>
                  </a:lnTo>
                  <a:lnTo>
                    <a:pt x="5077409" y="30848"/>
                  </a:lnTo>
                  <a:close/>
                </a:path>
                <a:path w="5324475" h="1735454">
                  <a:moveTo>
                    <a:pt x="5199862" y="292608"/>
                  </a:moveTo>
                  <a:lnTo>
                    <a:pt x="5198669" y="286207"/>
                  </a:lnTo>
                  <a:lnTo>
                    <a:pt x="5197094" y="277698"/>
                  </a:lnTo>
                  <a:lnTo>
                    <a:pt x="5188763" y="265125"/>
                  </a:lnTo>
                  <a:lnTo>
                    <a:pt x="5176647" y="256984"/>
                  </a:lnTo>
                  <a:lnTo>
                    <a:pt x="5162334" y="253974"/>
                  </a:lnTo>
                  <a:lnTo>
                    <a:pt x="5147437" y="256743"/>
                  </a:lnTo>
                  <a:lnTo>
                    <a:pt x="5134851" y="265074"/>
                  </a:lnTo>
                  <a:lnTo>
                    <a:pt x="5126710" y="277190"/>
                  </a:lnTo>
                  <a:lnTo>
                    <a:pt x="5123700" y="291503"/>
                  </a:lnTo>
                  <a:lnTo>
                    <a:pt x="5125275" y="299999"/>
                  </a:lnTo>
                  <a:lnTo>
                    <a:pt x="4824095" y="421843"/>
                  </a:lnTo>
                  <a:lnTo>
                    <a:pt x="4828921" y="433527"/>
                  </a:lnTo>
                  <a:lnTo>
                    <a:pt x="5130000" y="311734"/>
                  </a:lnTo>
                  <a:lnTo>
                    <a:pt x="5134800" y="318985"/>
                  </a:lnTo>
                  <a:lnTo>
                    <a:pt x="5146903" y="327126"/>
                  </a:lnTo>
                  <a:lnTo>
                    <a:pt x="5161178" y="330136"/>
                  </a:lnTo>
                  <a:lnTo>
                    <a:pt x="5176012" y="327355"/>
                  </a:lnTo>
                  <a:lnTo>
                    <a:pt x="5188661" y="319036"/>
                  </a:lnTo>
                  <a:lnTo>
                    <a:pt x="5196840" y="306908"/>
                  </a:lnTo>
                  <a:lnTo>
                    <a:pt x="5199862" y="292608"/>
                  </a:lnTo>
                  <a:close/>
                </a:path>
                <a:path w="5324475" h="1735454">
                  <a:moveTo>
                    <a:pt x="5219636" y="1019835"/>
                  </a:moveTo>
                  <a:lnTo>
                    <a:pt x="5217706" y="1005332"/>
                  </a:lnTo>
                  <a:lnTo>
                    <a:pt x="5210518" y="992619"/>
                  </a:lnTo>
                  <a:lnTo>
                    <a:pt x="5198618" y="983310"/>
                  </a:lnTo>
                  <a:lnTo>
                    <a:pt x="5183949" y="979436"/>
                  </a:lnTo>
                  <a:lnTo>
                    <a:pt x="5169446" y="981367"/>
                  </a:lnTo>
                  <a:lnTo>
                    <a:pt x="5156733" y="988555"/>
                  </a:lnTo>
                  <a:lnTo>
                    <a:pt x="5151412" y="995362"/>
                  </a:lnTo>
                  <a:lnTo>
                    <a:pt x="4896358" y="868502"/>
                  </a:lnTo>
                  <a:lnTo>
                    <a:pt x="4890770" y="879932"/>
                  </a:lnTo>
                  <a:lnTo>
                    <a:pt x="5145760" y="1006767"/>
                  </a:lnTo>
                  <a:lnTo>
                    <a:pt x="5143551" y="1015123"/>
                  </a:lnTo>
                  <a:lnTo>
                    <a:pt x="5145481" y="1029627"/>
                  </a:lnTo>
                  <a:lnTo>
                    <a:pt x="5152669" y="1042339"/>
                  </a:lnTo>
                  <a:lnTo>
                    <a:pt x="5164582" y="1051636"/>
                  </a:lnTo>
                  <a:lnTo>
                    <a:pt x="5179238" y="1055522"/>
                  </a:lnTo>
                  <a:lnTo>
                    <a:pt x="5193741" y="1053592"/>
                  </a:lnTo>
                  <a:lnTo>
                    <a:pt x="5206454" y="1046403"/>
                  </a:lnTo>
                  <a:lnTo>
                    <a:pt x="5215763" y="1034491"/>
                  </a:lnTo>
                  <a:lnTo>
                    <a:pt x="5218747" y="1023188"/>
                  </a:lnTo>
                  <a:lnTo>
                    <a:pt x="5219636" y="1019835"/>
                  </a:lnTo>
                  <a:close/>
                </a:path>
                <a:path w="5324475" h="1735454">
                  <a:moveTo>
                    <a:pt x="5300091" y="778967"/>
                  </a:moveTo>
                  <a:lnTo>
                    <a:pt x="5299189" y="763866"/>
                  </a:lnTo>
                  <a:lnTo>
                    <a:pt x="5292801" y="750735"/>
                  </a:lnTo>
                  <a:lnTo>
                    <a:pt x="5281955" y="740956"/>
                  </a:lnTo>
                  <a:lnTo>
                    <a:pt x="5267706" y="735914"/>
                  </a:lnTo>
                  <a:lnTo>
                    <a:pt x="5252593" y="736815"/>
                  </a:lnTo>
                  <a:lnTo>
                    <a:pt x="5239461" y="743204"/>
                  </a:lnTo>
                  <a:lnTo>
                    <a:pt x="5229682" y="754049"/>
                  </a:lnTo>
                  <a:lnTo>
                    <a:pt x="5226824" y="762127"/>
                  </a:lnTo>
                  <a:lnTo>
                    <a:pt x="4918837" y="718515"/>
                  </a:lnTo>
                  <a:lnTo>
                    <a:pt x="4917059" y="731215"/>
                  </a:lnTo>
                  <a:lnTo>
                    <a:pt x="5225034" y="774827"/>
                  </a:lnTo>
                  <a:lnTo>
                    <a:pt x="5225542" y="783412"/>
                  </a:lnTo>
                  <a:lnTo>
                    <a:pt x="5231930" y="796544"/>
                  </a:lnTo>
                  <a:lnTo>
                    <a:pt x="5242776" y="806323"/>
                  </a:lnTo>
                  <a:lnTo>
                    <a:pt x="5257038" y="811352"/>
                  </a:lnTo>
                  <a:lnTo>
                    <a:pt x="5272138" y="810463"/>
                  </a:lnTo>
                  <a:lnTo>
                    <a:pt x="5285270" y="804075"/>
                  </a:lnTo>
                  <a:lnTo>
                    <a:pt x="5295049" y="793229"/>
                  </a:lnTo>
                  <a:lnTo>
                    <a:pt x="5299722" y="779983"/>
                  </a:lnTo>
                  <a:lnTo>
                    <a:pt x="5300091" y="778967"/>
                  </a:lnTo>
                  <a:close/>
                </a:path>
                <a:path w="5324475" h="1735454">
                  <a:moveTo>
                    <a:pt x="5324348" y="523951"/>
                  </a:moveTo>
                  <a:lnTo>
                    <a:pt x="5324208" y="523570"/>
                  </a:lnTo>
                  <a:lnTo>
                    <a:pt x="5319141" y="509739"/>
                  </a:lnTo>
                  <a:lnTo>
                    <a:pt x="5309247" y="499033"/>
                  </a:lnTo>
                  <a:lnTo>
                    <a:pt x="5296039" y="492848"/>
                  </a:lnTo>
                  <a:lnTo>
                    <a:pt x="5280914" y="492201"/>
                  </a:lnTo>
                  <a:lnTo>
                    <a:pt x="5266690" y="497408"/>
                  </a:lnTo>
                  <a:lnTo>
                    <a:pt x="5255984" y="507301"/>
                  </a:lnTo>
                  <a:lnTo>
                    <a:pt x="5249799" y="520509"/>
                  </a:lnTo>
                  <a:lnTo>
                    <a:pt x="5249430" y="529209"/>
                  </a:lnTo>
                  <a:lnTo>
                    <a:pt x="4892548" y="584530"/>
                  </a:lnTo>
                  <a:lnTo>
                    <a:pt x="4894580" y="596976"/>
                  </a:lnTo>
                  <a:lnTo>
                    <a:pt x="5251361" y="541667"/>
                  </a:lnTo>
                  <a:lnTo>
                    <a:pt x="5254358" y="549859"/>
                  </a:lnTo>
                  <a:lnTo>
                    <a:pt x="5264251" y="560565"/>
                  </a:lnTo>
                  <a:lnTo>
                    <a:pt x="5277459" y="566750"/>
                  </a:lnTo>
                  <a:lnTo>
                    <a:pt x="5292598" y="567385"/>
                  </a:lnTo>
                  <a:lnTo>
                    <a:pt x="5306809" y="562190"/>
                  </a:lnTo>
                  <a:lnTo>
                    <a:pt x="5317515" y="552297"/>
                  </a:lnTo>
                  <a:lnTo>
                    <a:pt x="5323700" y="539089"/>
                  </a:lnTo>
                  <a:lnTo>
                    <a:pt x="5324348" y="523951"/>
                  </a:lnTo>
                  <a:close/>
                </a:path>
              </a:pathLst>
            </a:custGeom>
            <a:solidFill>
              <a:srgbClr val="0021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744459" y="2786633"/>
              <a:ext cx="204406" cy="25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262628" y="2709671"/>
              <a:ext cx="5158740" cy="2134870"/>
            </a:xfrm>
            <a:custGeom>
              <a:avLst/>
              <a:gdLst/>
              <a:ahLst/>
              <a:cxnLst/>
              <a:rect l="l" t="t" r="r" b="b"/>
              <a:pathLst>
                <a:path w="5158740" h="2134870">
                  <a:moveTo>
                    <a:pt x="354076" y="1625346"/>
                  </a:moveTo>
                  <a:lnTo>
                    <a:pt x="343916" y="1617726"/>
                  </a:lnTo>
                  <a:lnTo>
                    <a:pt x="43065" y="2026183"/>
                  </a:lnTo>
                  <a:lnTo>
                    <a:pt x="45123" y="2033841"/>
                  </a:lnTo>
                  <a:lnTo>
                    <a:pt x="45199" y="2034146"/>
                  </a:lnTo>
                  <a:lnTo>
                    <a:pt x="43065" y="2026183"/>
                  </a:lnTo>
                  <a:lnTo>
                    <a:pt x="24130" y="1955546"/>
                  </a:lnTo>
                  <a:lnTo>
                    <a:pt x="0" y="2095500"/>
                  </a:lnTo>
                  <a:lnTo>
                    <a:pt x="112814" y="2037842"/>
                  </a:lnTo>
                  <a:lnTo>
                    <a:pt x="126492" y="2030857"/>
                  </a:lnTo>
                  <a:lnTo>
                    <a:pt x="53238" y="2033841"/>
                  </a:lnTo>
                  <a:lnTo>
                    <a:pt x="354076" y="1625346"/>
                  </a:lnTo>
                  <a:close/>
                </a:path>
                <a:path w="5158740" h="2134870">
                  <a:moveTo>
                    <a:pt x="2583180" y="0"/>
                  </a:moveTo>
                  <a:lnTo>
                    <a:pt x="2441448" y="7620"/>
                  </a:lnTo>
                  <a:lnTo>
                    <a:pt x="2509316" y="34709"/>
                  </a:lnTo>
                  <a:lnTo>
                    <a:pt x="1456817" y="633095"/>
                  </a:lnTo>
                  <a:lnTo>
                    <a:pt x="1463167" y="644017"/>
                  </a:lnTo>
                  <a:lnTo>
                    <a:pt x="2515616" y="45707"/>
                  </a:lnTo>
                  <a:lnTo>
                    <a:pt x="2504186" y="117983"/>
                  </a:lnTo>
                  <a:lnTo>
                    <a:pt x="2561666" y="32131"/>
                  </a:lnTo>
                  <a:lnTo>
                    <a:pt x="2583180" y="0"/>
                  </a:lnTo>
                  <a:close/>
                </a:path>
                <a:path w="5158740" h="2134870">
                  <a:moveTo>
                    <a:pt x="3223006" y="763651"/>
                  </a:moveTo>
                  <a:lnTo>
                    <a:pt x="3218243" y="749261"/>
                  </a:lnTo>
                  <a:lnTo>
                    <a:pt x="3208718" y="738187"/>
                  </a:lnTo>
                  <a:lnTo>
                    <a:pt x="3195751" y="731507"/>
                  </a:lnTo>
                  <a:lnTo>
                    <a:pt x="3187179" y="730796"/>
                  </a:lnTo>
                  <a:lnTo>
                    <a:pt x="3187115" y="730250"/>
                  </a:lnTo>
                  <a:lnTo>
                    <a:pt x="3135122" y="290322"/>
                  </a:lnTo>
                  <a:lnTo>
                    <a:pt x="3122422" y="291846"/>
                  </a:lnTo>
                  <a:lnTo>
                    <a:pt x="3174479" y="732307"/>
                  </a:lnTo>
                  <a:lnTo>
                    <a:pt x="3166313" y="735012"/>
                  </a:lnTo>
                  <a:lnTo>
                    <a:pt x="3155251" y="744537"/>
                  </a:lnTo>
                  <a:lnTo>
                    <a:pt x="3148558" y="757504"/>
                  </a:lnTo>
                  <a:lnTo>
                    <a:pt x="3147314" y="772541"/>
                  </a:lnTo>
                  <a:lnTo>
                    <a:pt x="3152063" y="786942"/>
                  </a:lnTo>
                  <a:lnTo>
                    <a:pt x="3161601" y="798004"/>
                  </a:lnTo>
                  <a:lnTo>
                    <a:pt x="3174555" y="804697"/>
                  </a:lnTo>
                  <a:lnTo>
                    <a:pt x="3189605" y="805942"/>
                  </a:lnTo>
                  <a:lnTo>
                    <a:pt x="3203994" y="801192"/>
                  </a:lnTo>
                  <a:lnTo>
                    <a:pt x="3215068" y="791654"/>
                  </a:lnTo>
                  <a:lnTo>
                    <a:pt x="3221748" y="778700"/>
                  </a:lnTo>
                  <a:lnTo>
                    <a:pt x="3222561" y="768858"/>
                  </a:lnTo>
                  <a:lnTo>
                    <a:pt x="3223006" y="763651"/>
                  </a:lnTo>
                  <a:close/>
                </a:path>
                <a:path w="5158740" h="2134870">
                  <a:moveTo>
                    <a:pt x="3524808" y="567385"/>
                  </a:moveTo>
                  <a:lnTo>
                    <a:pt x="3520186" y="552958"/>
                  </a:lnTo>
                  <a:lnTo>
                    <a:pt x="3510330" y="541451"/>
                  </a:lnTo>
                  <a:lnTo>
                    <a:pt x="3497326" y="534835"/>
                  </a:lnTo>
                  <a:lnTo>
                    <a:pt x="3482784" y="533603"/>
                  </a:lnTo>
                  <a:lnTo>
                    <a:pt x="3474555" y="536244"/>
                  </a:lnTo>
                  <a:lnTo>
                    <a:pt x="3291332" y="207264"/>
                  </a:lnTo>
                  <a:lnTo>
                    <a:pt x="3280156" y="213360"/>
                  </a:lnTo>
                  <a:lnTo>
                    <a:pt x="3463429" y="542442"/>
                  </a:lnTo>
                  <a:lnTo>
                    <a:pt x="3456851" y="548081"/>
                  </a:lnTo>
                  <a:lnTo>
                    <a:pt x="3450234" y="561086"/>
                  </a:lnTo>
                  <a:lnTo>
                    <a:pt x="3449002" y="575627"/>
                  </a:lnTo>
                  <a:lnTo>
                    <a:pt x="3453638" y="590042"/>
                  </a:lnTo>
                  <a:lnTo>
                    <a:pt x="3463480" y="601560"/>
                  </a:lnTo>
                  <a:lnTo>
                    <a:pt x="3476498" y="608177"/>
                  </a:lnTo>
                  <a:lnTo>
                    <a:pt x="3491026" y="609409"/>
                  </a:lnTo>
                  <a:lnTo>
                    <a:pt x="3505454" y="604774"/>
                  </a:lnTo>
                  <a:lnTo>
                    <a:pt x="3516960" y="594931"/>
                  </a:lnTo>
                  <a:lnTo>
                    <a:pt x="3523577" y="581914"/>
                  </a:lnTo>
                  <a:lnTo>
                    <a:pt x="3524199" y="574548"/>
                  </a:lnTo>
                  <a:lnTo>
                    <a:pt x="3524808" y="567385"/>
                  </a:lnTo>
                  <a:close/>
                </a:path>
                <a:path w="5158740" h="2134870">
                  <a:moveTo>
                    <a:pt x="5158740" y="2110740"/>
                  </a:moveTo>
                  <a:lnTo>
                    <a:pt x="5141836" y="2094738"/>
                  </a:lnTo>
                  <a:lnTo>
                    <a:pt x="5055616" y="2013077"/>
                  </a:lnTo>
                  <a:lnTo>
                    <a:pt x="5082819" y="2081098"/>
                  </a:lnTo>
                  <a:lnTo>
                    <a:pt x="2266442" y="1226820"/>
                  </a:lnTo>
                  <a:lnTo>
                    <a:pt x="2262746" y="1239012"/>
                  </a:lnTo>
                  <a:lnTo>
                    <a:pt x="5079085" y="2093277"/>
                  </a:lnTo>
                  <a:lnTo>
                    <a:pt x="5018786" y="2134616"/>
                  </a:lnTo>
                  <a:lnTo>
                    <a:pt x="5158740" y="2110740"/>
                  </a:lnTo>
                  <a:close/>
                </a:path>
              </a:pathLst>
            </a:custGeom>
            <a:solidFill>
              <a:srgbClr val="00214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7012940" y="3415182"/>
            <a:ext cx="3615690" cy="434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57834">
              <a:lnSpc>
                <a:spcPct val="127800"/>
              </a:lnSpc>
              <a:spcBef>
                <a:spcPts val="95"/>
              </a:spcBef>
            </a:pP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Wholesale and Ancillary Market</a:t>
            </a:r>
            <a:r>
              <a:rPr dirty="0" sz="1050" spc="-85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toolset 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CROSSBOW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Cooperative </a:t>
            </a:r>
            <a:r>
              <a:rPr dirty="0" sz="1050" spc="-5">
                <a:solidFill>
                  <a:srgbClr val="00214B"/>
                </a:solidFill>
                <a:latin typeface="Arial"/>
                <a:cs typeface="Arial"/>
              </a:rPr>
              <a:t>Owned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Flexibility Assets</a:t>
            </a:r>
            <a:r>
              <a:rPr dirty="0" sz="1050" spc="-65">
                <a:solidFill>
                  <a:srgbClr val="00214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214B"/>
                </a:solidFill>
                <a:latin typeface="Arial"/>
                <a:cs typeface="Arial"/>
              </a:rPr>
              <a:t>Platform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75931" y="2992882"/>
            <a:ext cx="76200" cy="553720"/>
          </a:xfrm>
          <a:custGeom>
            <a:avLst/>
            <a:gdLst/>
            <a:ahLst/>
            <a:cxnLst/>
            <a:rect l="l" t="t" r="r" b="b"/>
            <a:pathLst>
              <a:path w="76200" h="553720">
                <a:moveTo>
                  <a:pt x="32946" y="478358"/>
                </a:moveTo>
                <a:lnTo>
                  <a:pt x="24431" y="479805"/>
                </a:lnTo>
                <a:lnTo>
                  <a:pt x="12065" y="487584"/>
                </a:lnTo>
                <a:lnTo>
                  <a:pt x="3508" y="499411"/>
                </a:lnTo>
                <a:lnTo>
                  <a:pt x="0" y="514095"/>
                </a:lnTo>
                <a:lnTo>
                  <a:pt x="2540" y="529034"/>
                </a:lnTo>
                <a:lnTo>
                  <a:pt x="10318" y="541401"/>
                </a:lnTo>
                <a:lnTo>
                  <a:pt x="22145" y="549957"/>
                </a:lnTo>
                <a:lnTo>
                  <a:pt x="36829" y="553465"/>
                </a:lnTo>
                <a:lnTo>
                  <a:pt x="51768" y="550926"/>
                </a:lnTo>
                <a:lnTo>
                  <a:pt x="64135" y="543147"/>
                </a:lnTo>
                <a:lnTo>
                  <a:pt x="72691" y="531320"/>
                </a:lnTo>
                <a:lnTo>
                  <a:pt x="76200" y="516635"/>
                </a:lnTo>
                <a:lnTo>
                  <a:pt x="76027" y="515619"/>
                </a:lnTo>
                <a:lnTo>
                  <a:pt x="44450" y="515619"/>
                </a:lnTo>
                <a:lnTo>
                  <a:pt x="31750" y="515112"/>
                </a:lnTo>
                <a:lnTo>
                  <a:pt x="32946" y="478358"/>
                </a:lnTo>
                <a:close/>
              </a:path>
              <a:path w="76200" h="553720">
                <a:moveTo>
                  <a:pt x="39370" y="477265"/>
                </a:moveTo>
                <a:lnTo>
                  <a:pt x="32946" y="478358"/>
                </a:lnTo>
                <a:lnTo>
                  <a:pt x="31750" y="515112"/>
                </a:lnTo>
                <a:lnTo>
                  <a:pt x="44450" y="515619"/>
                </a:lnTo>
                <a:lnTo>
                  <a:pt x="45649" y="478766"/>
                </a:lnTo>
                <a:lnTo>
                  <a:pt x="39370" y="477265"/>
                </a:lnTo>
                <a:close/>
              </a:path>
              <a:path w="76200" h="553720">
                <a:moveTo>
                  <a:pt x="45649" y="478766"/>
                </a:moveTo>
                <a:lnTo>
                  <a:pt x="44450" y="515619"/>
                </a:lnTo>
                <a:lnTo>
                  <a:pt x="76027" y="515619"/>
                </a:lnTo>
                <a:lnTo>
                  <a:pt x="73660" y="501697"/>
                </a:lnTo>
                <a:lnTo>
                  <a:pt x="65881" y="489330"/>
                </a:lnTo>
                <a:lnTo>
                  <a:pt x="54054" y="480774"/>
                </a:lnTo>
                <a:lnTo>
                  <a:pt x="45649" y="478766"/>
                </a:lnTo>
                <a:close/>
              </a:path>
              <a:path w="76200" h="553720">
                <a:moveTo>
                  <a:pt x="45698" y="477265"/>
                </a:moveTo>
                <a:lnTo>
                  <a:pt x="39370" y="477265"/>
                </a:lnTo>
                <a:lnTo>
                  <a:pt x="45649" y="478766"/>
                </a:lnTo>
                <a:lnTo>
                  <a:pt x="45698" y="477265"/>
                </a:lnTo>
                <a:close/>
              </a:path>
              <a:path w="76200" h="553720">
                <a:moveTo>
                  <a:pt x="48514" y="0"/>
                </a:moveTo>
                <a:lnTo>
                  <a:pt x="32946" y="478358"/>
                </a:lnTo>
                <a:lnTo>
                  <a:pt x="39370" y="477265"/>
                </a:lnTo>
                <a:lnTo>
                  <a:pt x="45698" y="477265"/>
                </a:lnTo>
                <a:lnTo>
                  <a:pt x="61214" y="507"/>
                </a:lnTo>
                <a:lnTo>
                  <a:pt x="48514" y="0"/>
                </a:lnTo>
                <a:close/>
              </a:path>
            </a:pathLst>
          </a:custGeom>
          <a:solidFill>
            <a:srgbClr val="00214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11353"/>
            <a:ext cx="549148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80"/>
              <a:t>STRATEGIC</a:t>
            </a:r>
            <a:r>
              <a:rPr dirty="0" sz="5000" spc="105"/>
              <a:t> </a:t>
            </a:r>
            <a:r>
              <a:rPr dirty="0" sz="5000" spc="65"/>
              <a:t>GOAL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650240" y="1960321"/>
            <a:ext cx="1038415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200" marR="5080" indent="-4451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3600" spc="-25" b="1">
                <a:solidFill>
                  <a:srgbClr val="12376A"/>
                </a:solidFill>
                <a:latin typeface="Arial"/>
                <a:cs typeface="Arial"/>
              </a:rPr>
              <a:t>CROSSBOW </a:t>
            </a:r>
            <a:r>
              <a:rPr dirty="0" sz="3600" spc="-175" b="1">
                <a:solidFill>
                  <a:srgbClr val="12376A"/>
                </a:solidFill>
                <a:latin typeface="Arial"/>
                <a:cs typeface="Arial"/>
              </a:rPr>
              <a:t>proposes </a:t>
            </a:r>
            <a:r>
              <a:rPr dirty="0" sz="3600" spc="-130" b="1">
                <a:solidFill>
                  <a:srgbClr val="12376A"/>
                </a:solidFill>
                <a:latin typeface="Arial"/>
                <a:cs typeface="Arial"/>
              </a:rPr>
              <a:t>the </a:t>
            </a:r>
            <a:r>
              <a:rPr dirty="0" sz="3600" spc="-130" b="1">
                <a:solidFill>
                  <a:srgbClr val="339933"/>
                </a:solidFill>
                <a:latin typeface="Arial"/>
                <a:cs typeface="Arial"/>
              </a:rPr>
              <a:t>shared use </a:t>
            </a:r>
            <a:r>
              <a:rPr dirty="0" sz="3600" spc="-195" b="1">
                <a:solidFill>
                  <a:srgbClr val="339933"/>
                </a:solidFill>
                <a:latin typeface="Arial"/>
                <a:cs typeface="Arial"/>
              </a:rPr>
              <a:t>of  </a:t>
            </a:r>
            <a:r>
              <a:rPr dirty="0" sz="3600" spc="-155" b="1">
                <a:solidFill>
                  <a:srgbClr val="339933"/>
                </a:solidFill>
                <a:latin typeface="Arial"/>
                <a:cs typeface="Arial"/>
              </a:rPr>
              <a:t>resources </a:t>
            </a:r>
            <a:r>
              <a:rPr dirty="0" sz="3600" spc="-200" b="1">
                <a:solidFill>
                  <a:srgbClr val="12376A"/>
                </a:solidFill>
                <a:latin typeface="Arial"/>
                <a:cs typeface="Arial"/>
              </a:rPr>
              <a:t>to </a:t>
            </a:r>
            <a:r>
              <a:rPr dirty="0" sz="3600" spc="-165" b="1">
                <a:solidFill>
                  <a:srgbClr val="12376A"/>
                </a:solidFill>
                <a:latin typeface="Arial"/>
                <a:cs typeface="Arial"/>
              </a:rPr>
              <a:t>foster </a:t>
            </a:r>
            <a:r>
              <a:rPr dirty="0" sz="3600" spc="-170" b="1">
                <a:solidFill>
                  <a:srgbClr val="12376A"/>
                </a:solidFill>
                <a:latin typeface="Arial"/>
                <a:cs typeface="Arial"/>
              </a:rPr>
              <a:t>cross-border </a:t>
            </a:r>
            <a:r>
              <a:rPr dirty="0" sz="3600" spc="-120" b="1">
                <a:solidFill>
                  <a:srgbClr val="12376A"/>
                </a:solidFill>
                <a:latin typeface="Arial"/>
                <a:cs typeface="Arial"/>
              </a:rPr>
              <a:t>management </a:t>
            </a:r>
            <a:r>
              <a:rPr dirty="0" sz="3600" spc="-195" b="1">
                <a:solidFill>
                  <a:srgbClr val="12376A"/>
                </a:solidFill>
                <a:latin typeface="Arial"/>
                <a:cs typeface="Arial"/>
              </a:rPr>
              <a:t>of  </a:t>
            </a:r>
            <a:r>
              <a:rPr dirty="0" sz="3600" spc="-125" b="1">
                <a:solidFill>
                  <a:srgbClr val="12376A"/>
                </a:solidFill>
                <a:latin typeface="Arial"/>
                <a:cs typeface="Arial"/>
              </a:rPr>
              <a:t>variable </a:t>
            </a:r>
            <a:r>
              <a:rPr dirty="0" sz="3600" spc="-114" b="1">
                <a:solidFill>
                  <a:srgbClr val="339933"/>
                </a:solidFill>
                <a:latin typeface="Arial"/>
                <a:cs typeface="Arial"/>
              </a:rPr>
              <a:t>renewable </a:t>
            </a:r>
            <a:r>
              <a:rPr dirty="0" sz="3600" spc="-125" b="1">
                <a:solidFill>
                  <a:srgbClr val="12376A"/>
                </a:solidFill>
                <a:latin typeface="Arial"/>
                <a:cs typeface="Arial"/>
              </a:rPr>
              <a:t>energies and </a:t>
            </a:r>
            <a:r>
              <a:rPr dirty="0" sz="3600" spc="-140" b="1">
                <a:solidFill>
                  <a:srgbClr val="339933"/>
                </a:solidFill>
                <a:latin typeface="Arial"/>
                <a:cs typeface="Arial"/>
              </a:rPr>
              <a:t>storage </a:t>
            </a:r>
            <a:r>
              <a:rPr dirty="0" sz="3600" spc="-165" b="1">
                <a:solidFill>
                  <a:srgbClr val="12376A"/>
                </a:solidFill>
                <a:latin typeface="Arial"/>
                <a:cs typeface="Arial"/>
              </a:rPr>
              <a:t>units,  </a:t>
            </a:r>
            <a:r>
              <a:rPr dirty="0" sz="3600" spc="-150" b="1">
                <a:solidFill>
                  <a:srgbClr val="12376A"/>
                </a:solidFill>
                <a:latin typeface="Arial"/>
                <a:cs typeface="Arial"/>
              </a:rPr>
              <a:t>enabling </a:t>
            </a:r>
            <a:r>
              <a:rPr dirty="0" sz="3600" b="1">
                <a:solidFill>
                  <a:srgbClr val="12376A"/>
                </a:solidFill>
                <a:latin typeface="Arial"/>
                <a:cs typeface="Arial"/>
              </a:rPr>
              <a:t>a </a:t>
            </a:r>
            <a:r>
              <a:rPr dirty="0" sz="3600" spc="-165" b="1">
                <a:solidFill>
                  <a:srgbClr val="12376A"/>
                </a:solidFill>
                <a:latin typeface="Arial"/>
                <a:cs typeface="Arial"/>
              </a:rPr>
              <a:t>higher </a:t>
            </a:r>
            <a:r>
              <a:rPr dirty="0" sz="3600" spc="-150" b="1">
                <a:solidFill>
                  <a:srgbClr val="12376A"/>
                </a:solidFill>
                <a:latin typeface="Arial"/>
                <a:cs typeface="Arial"/>
              </a:rPr>
              <a:t>penetration </a:t>
            </a:r>
            <a:r>
              <a:rPr dirty="0" sz="3600" spc="-195" b="1">
                <a:solidFill>
                  <a:srgbClr val="12376A"/>
                </a:solidFill>
                <a:latin typeface="Arial"/>
                <a:cs typeface="Arial"/>
              </a:rPr>
              <a:t>of </a:t>
            </a:r>
            <a:r>
              <a:rPr dirty="0" sz="3600" spc="-120" b="1">
                <a:solidFill>
                  <a:srgbClr val="12376A"/>
                </a:solidFill>
                <a:latin typeface="Arial"/>
                <a:cs typeface="Arial"/>
              </a:rPr>
              <a:t>clean </a:t>
            </a:r>
            <a:r>
              <a:rPr dirty="0" sz="3600" spc="-130" b="1">
                <a:solidFill>
                  <a:srgbClr val="12376A"/>
                </a:solidFill>
                <a:latin typeface="Arial"/>
                <a:cs typeface="Arial"/>
              </a:rPr>
              <a:t>energies  </a:t>
            </a:r>
            <a:r>
              <a:rPr dirty="0" sz="3600" spc="-200" b="1">
                <a:solidFill>
                  <a:srgbClr val="12376A"/>
                </a:solidFill>
                <a:latin typeface="Arial"/>
                <a:cs typeface="Arial"/>
              </a:rPr>
              <a:t>whilst</a:t>
            </a:r>
            <a:r>
              <a:rPr dirty="0" sz="3600" spc="-200" b="1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dirty="0" u="heavy" sz="3600" spc="-175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reducing </a:t>
            </a:r>
            <a:r>
              <a:rPr dirty="0" u="heavy" sz="3600" spc="-170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network </a:t>
            </a:r>
            <a:r>
              <a:rPr dirty="0" u="heavy" sz="3600" spc="-150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operational </a:t>
            </a:r>
            <a:r>
              <a:rPr dirty="0" u="heavy" sz="3600" spc="-200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costs </a:t>
            </a:r>
            <a:r>
              <a:rPr dirty="0" u="heavy" sz="3600" spc="-125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and </a:t>
            </a:r>
            <a:r>
              <a:rPr dirty="0" u="heavy" sz="3600" spc="-125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200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improving </a:t>
            </a:r>
            <a:r>
              <a:rPr dirty="0" u="heavy" sz="3600" spc="-175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economic </a:t>
            </a:r>
            <a:r>
              <a:rPr dirty="0" u="heavy" sz="3600" spc="-150" b="1">
                <a:solidFill>
                  <a:srgbClr val="339933"/>
                </a:solidFill>
                <a:uFill>
                  <a:solidFill>
                    <a:srgbClr val="339933"/>
                  </a:solidFill>
                </a:uFill>
                <a:latin typeface="Arial"/>
                <a:cs typeface="Arial"/>
              </a:rPr>
              <a:t>benefits</a:t>
            </a:r>
            <a:r>
              <a:rPr dirty="0" sz="3600" spc="-150" b="1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dirty="0" sz="3600" spc="-195" b="1">
                <a:solidFill>
                  <a:srgbClr val="12376A"/>
                </a:solidFill>
                <a:latin typeface="Arial"/>
                <a:cs typeface="Arial"/>
              </a:rPr>
              <a:t>of </a:t>
            </a:r>
            <a:r>
              <a:rPr dirty="0" sz="3600" spc="5" b="1">
                <a:solidFill>
                  <a:srgbClr val="12376A"/>
                </a:solidFill>
                <a:latin typeface="Arial"/>
                <a:cs typeface="Arial"/>
              </a:rPr>
              <a:t>RES </a:t>
            </a:r>
            <a:r>
              <a:rPr dirty="0" sz="3600" spc="-125" b="1">
                <a:solidFill>
                  <a:srgbClr val="12376A"/>
                </a:solidFill>
                <a:latin typeface="Arial"/>
                <a:cs typeface="Arial"/>
              </a:rPr>
              <a:t>and </a:t>
            </a:r>
            <a:r>
              <a:rPr dirty="0" sz="3600" spc="-140" b="1">
                <a:solidFill>
                  <a:srgbClr val="12376A"/>
                </a:solidFill>
                <a:latin typeface="Arial"/>
                <a:cs typeface="Arial"/>
              </a:rPr>
              <a:t>storage  </a:t>
            </a:r>
            <a:r>
              <a:rPr dirty="0" sz="3600" spc="-170" b="1">
                <a:solidFill>
                  <a:srgbClr val="12376A"/>
                </a:solidFill>
                <a:latin typeface="Arial"/>
                <a:cs typeface="Arial"/>
              </a:rPr>
              <a:t>units.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67741"/>
            <a:ext cx="48691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0"/>
              <a:t>RES-CC</a:t>
            </a:r>
            <a:r>
              <a:rPr dirty="0" spc="110"/>
              <a:t> </a:t>
            </a:r>
            <a:r>
              <a:rPr dirty="0" spc="8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240" y="1766773"/>
            <a:ext cx="4753610" cy="3647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0" marR="17145" indent="-445134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"/>
              <a:tabLst>
                <a:tab pos="457834" algn="l"/>
              </a:tabLst>
            </a:pPr>
            <a:r>
              <a:rPr dirty="0" u="heavy" sz="320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User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interface prepared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for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monitoring RES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units</a:t>
            </a:r>
            <a:r>
              <a:rPr dirty="0" u="heavy" sz="3200" spc="-1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portfolio</a:t>
            </a:r>
            <a:endParaRPr sz="3200">
              <a:latin typeface="Arial"/>
              <a:cs typeface="Arial"/>
            </a:endParaRPr>
          </a:p>
          <a:p>
            <a:pPr algn="just" lvl="1" marL="552450" marR="5080" indent="-323850">
              <a:lnSpc>
                <a:spcPct val="100000"/>
              </a:lnSpc>
              <a:spcBef>
                <a:spcPts val="185"/>
              </a:spcBef>
              <a:buSzPct val="50000"/>
              <a:buFont typeface="Wingdings"/>
              <a:buChar char=""/>
              <a:tabLst>
                <a:tab pos="553085" algn="l"/>
              </a:tabLst>
            </a:pPr>
            <a:r>
              <a:rPr dirty="0" sz="2800" spc="-145">
                <a:solidFill>
                  <a:srgbClr val="12376A"/>
                </a:solidFill>
                <a:latin typeface="Arial"/>
                <a:cs typeface="Arial"/>
              </a:rPr>
              <a:t>Static </a:t>
            </a:r>
            <a:r>
              <a:rPr dirty="0" sz="2800" spc="-125">
                <a:solidFill>
                  <a:srgbClr val="12376A"/>
                </a:solidFill>
                <a:latin typeface="Arial"/>
                <a:cs typeface="Arial"/>
              </a:rPr>
              <a:t>information </a:t>
            </a:r>
            <a:r>
              <a:rPr dirty="0" sz="2800">
                <a:solidFill>
                  <a:srgbClr val="12376A"/>
                </a:solidFill>
                <a:latin typeface="Arial"/>
                <a:cs typeface="Arial"/>
              </a:rPr>
              <a:t>of </a:t>
            </a:r>
            <a:r>
              <a:rPr dirty="0" sz="2800" spc="-580">
                <a:solidFill>
                  <a:srgbClr val="12376A"/>
                </a:solidFill>
                <a:latin typeface="Arial"/>
                <a:cs typeface="Arial"/>
              </a:rPr>
              <a:t>RES </a:t>
            </a:r>
            <a:r>
              <a:rPr dirty="0" sz="2800" spc="-235">
                <a:solidFill>
                  <a:srgbClr val="12376A"/>
                </a:solidFill>
                <a:latin typeface="Arial"/>
                <a:cs typeface="Arial"/>
              </a:rPr>
              <a:t>units  </a:t>
            </a:r>
            <a:r>
              <a:rPr dirty="0" sz="2800" spc="-20">
                <a:solidFill>
                  <a:srgbClr val="12376A"/>
                </a:solidFill>
                <a:latin typeface="Arial"/>
                <a:cs typeface="Arial"/>
              </a:rPr>
              <a:t>at </a:t>
            </a:r>
            <a:r>
              <a:rPr dirty="0" sz="2800" spc="-175">
                <a:solidFill>
                  <a:srgbClr val="12376A"/>
                </a:solidFill>
                <a:latin typeface="Arial"/>
                <a:cs typeface="Arial"/>
              </a:rPr>
              <a:t>the </a:t>
            </a:r>
            <a:r>
              <a:rPr dirty="0" sz="2800" spc="-114">
                <a:solidFill>
                  <a:srgbClr val="12376A"/>
                </a:solidFill>
                <a:latin typeface="Arial"/>
                <a:cs typeface="Arial"/>
              </a:rPr>
              <a:t>region</a:t>
            </a:r>
            <a:r>
              <a:rPr dirty="0" sz="2800" spc="17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12376A"/>
                </a:solidFill>
                <a:latin typeface="Arial"/>
                <a:cs typeface="Arial"/>
              </a:rPr>
              <a:t>obtained</a:t>
            </a:r>
            <a:endParaRPr sz="2800">
              <a:latin typeface="Arial"/>
              <a:cs typeface="Arial"/>
            </a:endParaRPr>
          </a:p>
          <a:p>
            <a:pPr algn="just" lvl="1" marL="552450" marR="31750" indent="-323850">
              <a:lnSpc>
                <a:spcPct val="100000"/>
              </a:lnSpc>
              <a:spcBef>
                <a:spcPts val="5"/>
              </a:spcBef>
              <a:buSzPct val="50000"/>
              <a:buFont typeface="Wingdings"/>
              <a:buChar char=""/>
              <a:tabLst>
                <a:tab pos="553085" algn="l"/>
              </a:tabLst>
            </a:pPr>
            <a:r>
              <a:rPr dirty="0" sz="2800" spc="-114">
                <a:solidFill>
                  <a:srgbClr val="12376A"/>
                </a:solidFill>
                <a:latin typeface="Arial"/>
                <a:cs typeface="Arial"/>
              </a:rPr>
              <a:t>Integration </a:t>
            </a:r>
            <a:r>
              <a:rPr dirty="0" sz="2800">
                <a:solidFill>
                  <a:srgbClr val="12376A"/>
                </a:solidFill>
                <a:latin typeface="Arial"/>
                <a:cs typeface="Arial"/>
              </a:rPr>
              <a:t>of </a:t>
            </a:r>
            <a:r>
              <a:rPr dirty="0" sz="2800" spc="-45">
                <a:solidFill>
                  <a:srgbClr val="12376A"/>
                </a:solidFill>
                <a:latin typeface="Arial"/>
                <a:cs typeface="Arial"/>
              </a:rPr>
              <a:t>real </a:t>
            </a:r>
            <a:r>
              <a:rPr dirty="0" sz="2800" spc="-170">
                <a:solidFill>
                  <a:srgbClr val="12376A"/>
                </a:solidFill>
                <a:latin typeface="Arial"/>
                <a:cs typeface="Arial"/>
              </a:rPr>
              <a:t>time </a:t>
            </a:r>
            <a:r>
              <a:rPr dirty="0" sz="2800" spc="-15">
                <a:solidFill>
                  <a:srgbClr val="12376A"/>
                </a:solidFill>
                <a:latin typeface="Arial"/>
                <a:cs typeface="Arial"/>
              </a:rPr>
              <a:t>data  </a:t>
            </a:r>
            <a:r>
              <a:rPr dirty="0" sz="2800" spc="-135">
                <a:solidFill>
                  <a:srgbClr val="12376A"/>
                </a:solidFill>
                <a:latin typeface="Arial"/>
                <a:cs typeface="Arial"/>
              </a:rPr>
              <a:t>from </a:t>
            </a:r>
            <a:r>
              <a:rPr dirty="0" sz="2800" spc="-315">
                <a:solidFill>
                  <a:srgbClr val="12376A"/>
                </a:solidFill>
                <a:latin typeface="Arial"/>
                <a:cs typeface="Arial"/>
              </a:rPr>
              <a:t>some </a:t>
            </a:r>
            <a:r>
              <a:rPr dirty="0" sz="2800" spc="-250">
                <a:solidFill>
                  <a:srgbClr val="12376A"/>
                </a:solidFill>
                <a:latin typeface="Arial"/>
                <a:cs typeface="Arial"/>
              </a:rPr>
              <a:t>(most) </a:t>
            </a:r>
            <a:r>
              <a:rPr dirty="0" sz="2800" spc="-270">
                <a:solidFill>
                  <a:srgbClr val="12376A"/>
                </a:solidFill>
                <a:latin typeface="Arial"/>
                <a:cs typeface="Arial"/>
              </a:rPr>
              <a:t>assets </a:t>
            </a:r>
            <a:r>
              <a:rPr dirty="0" sz="2800" spc="-175">
                <a:solidFill>
                  <a:srgbClr val="12376A"/>
                </a:solidFill>
                <a:latin typeface="Arial"/>
                <a:cs typeface="Arial"/>
              </a:rPr>
              <a:t>in the  </a:t>
            </a:r>
            <a:r>
              <a:rPr dirty="0" sz="2800" spc="-114">
                <a:solidFill>
                  <a:srgbClr val="12376A"/>
                </a:solidFill>
                <a:latin typeface="Arial"/>
                <a:cs typeface="Arial"/>
              </a:rPr>
              <a:t>region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7111" y="1699258"/>
            <a:ext cx="7103745" cy="5090160"/>
            <a:chOff x="5087111" y="1699258"/>
            <a:chExt cx="7103745" cy="5090160"/>
          </a:xfrm>
        </p:grpSpPr>
        <p:sp>
          <p:nvSpPr>
            <p:cNvPr id="5" name="object 5"/>
            <p:cNvSpPr/>
            <p:nvPr/>
          </p:nvSpPr>
          <p:spPr>
            <a:xfrm>
              <a:off x="5138927" y="1752599"/>
              <a:ext cx="7028688" cy="4916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38927" y="1699258"/>
              <a:ext cx="7051548" cy="50901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87111" y="1700781"/>
              <a:ext cx="7051548" cy="5053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71" y="156971"/>
            <a:ext cx="12113260" cy="6701155"/>
            <a:chOff x="72771" y="156971"/>
            <a:chExt cx="12113260" cy="6701155"/>
          </a:xfrm>
        </p:grpSpPr>
        <p:sp>
          <p:nvSpPr>
            <p:cNvPr id="3" name="object 3"/>
            <p:cNvSpPr/>
            <p:nvPr/>
          </p:nvSpPr>
          <p:spPr>
            <a:xfrm>
              <a:off x="82296" y="4091939"/>
              <a:ext cx="7888224" cy="2636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7533" y="4087177"/>
              <a:ext cx="7898130" cy="2646045"/>
            </a:xfrm>
            <a:custGeom>
              <a:avLst/>
              <a:gdLst/>
              <a:ahLst/>
              <a:cxnLst/>
              <a:rect l="l" t="t" r="r" b="b"/>
              <a:pathLst>
                <a:path w="7898130" h="2646045">
                  <a:moveTo>
                    <a:pt x="0" y="2646044"/>
                  </a:moveTo>
                  <a:lnTo>
                    <a:pt x="7897749" y="2646044"/>
                  </a:lnTo>
                  <a:lnTo>
                    <a:pt x="7897749" y="0"/>
                  </a:lnTo>
                  <a:lnTo>
                    <a:pt x="0" y="0"/>
                  </a:lnTo>
                  <a:lnTo>
                    <a:pt x="0" y="26460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76999" y="1254250"/>
              <a:ext cx="5708904" cy="56037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329641"/>
            <a:ext cx="52876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75"/>
              <a:t>RES-CC</a:t>
            </a:r>
            <a:r>
              <a:rPr dirty="0" sz="4800" spc="140"/>
              <a:t> </a:t>
            </a:r>
            <a:r>
              <a:rPr dirty="0" sz="4800" spc="75"/>
              <a:t>FEATURES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157073" y="1575054"/>
            <a:ext cx="6090920" cy="2337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7200" marR="5080" indent="-445134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"/>
              <a:tabLst>
                <a:tab pos="457200" algn="l"/>
                <a:tab pos="457834" algn="l"/>
              </a:tabLst>
            </a:pPr>
            <a:r>
              <a:rPr dirty="0" u="heavy" sz="280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Generation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forecast </a:t>
            </a:r>
            <a:r>
              <a:rPr dirty="0" u="heavy" sz="2800" spc="-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are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periodically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generated for most of the </a:t>
            </a:r>
            <a:r>
              <a:rPr dirty="0" u="heavy" sz="2800" spc="-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RES </a:t>
            </a:r>
            <a:r>
              <a:rPr dirty="0" u="heavy" sz="2800" spc="-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assets in the</a:t>
            </a:r>
            <a:r>
              <a:rPr dirty="0" u="heavy" sz="2800" spc="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region</a:t>
            </a:r>
            <a:endParaRPr sz="2800">
              <a:latin typeface="Arial"/>
              <a:cs typeface="Arial"/>
            </a:endParaRPr>
          </a:p>
          <a:p>
            <a:pPr marL="457200" marR="1412240" indent="-4451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"/>
              <a:tabLst>
                <a:tab pos="457200" algn="l"/>
                <a:tab pos="457834" algn="l"/>
              </a:tabLst>
            </a:pP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Support </a:t>
            </a:r>
            <a:r>
              <a:rPr dirty="0" u="heavy" sz="280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for </a:t>
            </a:r>
            <a:r>
              <a:rPr dirty="0" u="heavy" sz="2800" spc="-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RES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assets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maintenance</a:t>
            </a:r>
            <a:r>
              <a:rPr dirty="0" u="heavy" sz="2800" spc="-2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29641"/>
            <a:ext cx="52876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75"/>
              <a:t>RES-CC</a:t>
            </a:r>
            <a:r>
              <a:rPr dirty="0" sz="4800" spc="140"/>
              <a:t> </a:t>
            </a:r>
            <a:r>
              <a:rPr dirty="0" sz="4800" spc="75"/>
              <a:t>FEATURES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41477" y="1608200"/>
            <a:ext cx="43243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"/>
              <a:tabLst>
                <a:tab pos="457200" algn="l"/>
                <a:tab pos="457834" algn="l"/>
              </a:tabLst>
            </a:pPr>
            <a:r>
              <a:rPr dirty="0" u="heavy" sz="28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Integration with</a:t>
            </a:r>
            <a:r>
              <a:rPr dirty="0" u="heavy" sz="2800" spc="-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WAMAS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543" y="2132076"/>
            <a:ext cx="11687175" cy="4398645"/>
            <a:chOff x="153543" y="2132076"/>
            <a:chExt cx="11687175" cy="4398645"/>
          </a:xfrm>
        </p:grpSpPr>
        <p:sp>
          <p:nvSpPr>
            <p:cNvPr id="5" name="object 5"/>
            <p:cNvSpPr/>
            <p:nvPr/>
          </p:nvSpPr>
          <p:spPr>
            <a:xfrm>
              <a:off x="163068" y="2366772"/>
              <a:ext cx="5184648" cy="3689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8305" y="2362009"/>
              <a:ext cx="5194300" cy="3699510"/>
            </a:xfrm>
            <a:custGeom>
              <a:avLst/>
              <a:gdLst/>
              <a:ahLst/>
              <a:cxnLst/>
              <a:rect l="l" t="t" r="r" b="b"/>
              <a:pathLst>
                <a:path w="5194300" h="3699510">
                  <a:moveTo>
                    <a:pt x="0" y="3699129"/>
                  </a:moveTo>
                  <a:lnTo>
                    <a:pt x="5194173" y="3699129"/>
                  </a:lnTo>
                  <a:lnTo>
                    <a:pt x="5194173" y="0"/>
                  </a:lnTo>
                  <a:lnTo>
                    <a:pt x="0" y="0"/>
                  </a:lnTo>
                  <a:lnTo>
                    <a:pt x="0" y="3699129"/>
                  </a:lnTo>
                  <a:close/>
                </a:path>
              </a:pathLst>
            </a:custGeom>
            <a:ln w="9525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11451" y="4480560"/>
              <a:ext cx="6176772" cy="2049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94632" y="2132076"/>
              <a:ext cx="6940296" cy="1876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53856" y="3877055"/>
              <a:ext cx="3073907" cy="2584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747506" y="3870705"/>
              <a:ext cx="3086735" cy="2597785"/>
            </a:xfrm>
            <a:custGeom>
              <a:avLst/>
              <a:gdLst/>
              <a:ahLst/>
              <a:cxnLst/>
              <a:rect l="l" t="t" r="r" b="b"/>
              <a:pathLst>
                <a:path w="3086734" h="2597785">
                  <a:moveTo>
                    <a:pt x="0" y="2597404"/>
                  </a:moveTo>
                  <a:lnTo>
                    <a:pt x="3086607" y="2597404"/>
                  </a:lnTo>
                  <a:lnTo>
                    <a:pt x="3086607" y="0"/>
                  </a:lnTo>
                  <a:lnTo>
                    <a:pt x="0" y="0"/>
                  </a:lnTo>
                  <a:lnTo>
                    <a:pt x="0" y="25974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73453" y="3939286"/>
              <a:ext cx="876300" cy="986790"/>
            </a:xfrm>
            <a:custGeom>
              <a:avLst/>
              <a:gdLst/>
              <a:ahLst/>
              <a:cxnLst/>
              <a:rect l="l" t="t" r="r" b="b"/>
              <a:pathLst>
                <a:path w="876300" h="986789">
                  <a:moveTo>
                    <a:pt x="147955" y="0"/>
                  </a:moveTo>
                  <a:lnTo>
                    <a:pt x="0" y="124587"/>
                  </a:lnTo>
                  <a:lnTo>
                    <a:pt x="654177" y="901191"/>
                  </a:lnTo>
                  <a:lnTo>
                    <a:pt x="580136" y="963549"/>
                  </a:lnTo>
                  <a:lnTo>
                    <a:pt x="852678" y="986789"/>
                  </a:lnTo>
                  <a:lnTo>
                    <a:pt x="876046" y="714247"/>
                  </a:lnTo>
                  <a:lnTo>
                    <a:pt x="802132" y="776605"/>
                  </a:lnTo>
                  <a:lnTo>
                    <a:pt x="147955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73453" y="3939286"/>
              <a:ext cx="876300" cy="986790"/>
            </a:xfrm>
            <a:custGeom>
              <a:avLst/>
              <a:gdLst/>
              <a:ahLst/>
              <a:cxnLst/>
              <a:rect l="l" t="t" r="r" b="b"/>
              <a:pathLst>
                <a:path w="876300" h="986789">
                  <a:moveTo>
                    <a:pt x="147955" y="0"/>
                  </a:moveTo>
                  <a:lnTo>
                    <a:pt x="802132" y="776605"/>
                  </a:lnTo>
                  <a:lnTo>
                    <a:pt x="876046" y="714247"/>
                  </a:lnTo>
                  <a:lnTo>
                    <a:pt x="852678" y="986789"/>
                  </a:lnTo>
                  <a:lnTo>
                    <a:pt x="580136" y="963549"/>
                  </a:lnTo>
                  <a:lnTo>
                    <a:pt x="654177" y="901191"/>
                  </a:lnTo>
                  <a:lnTo>
                    <a:pt x="0" y="124587"/>
                  </a:lnTo>
                  <a:lnTo>
                    <a:pt x="147955" y="0"/>
                  </a:lnTo>
                  <a:close/>
                </a:path>
              </a:pathLst>
            </a:custGeom>
            <a:ln w="15875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27802" y="3927094"/>
              <a:ext cx="949325" cy="1039494"/>
            </a:xfrm>
            <a:custGeom>
              <a:avLst/>
              <a:gdLst/>
              <a:ahLst/>
              <a:cxnLst/>
              <a:rect l="l" t="t" r="r" b="b"/>
              <a:pathLst>
                <a:path w="949325" h="1039495">
                  <a:moveTo>
                    <a:pt x="925702" y="0"/>
                  </a:moveTo>
                  <a:lnTo>
                    <a:pt x="592709" y="23113"/>
                  </a:lnTo>
                  <a:lnTo>
                    <a:pt x="681736" y="100583"/>
                  </a:lnTo>
                  <a:lnTo>
                    <a:pt x="0" y="884300"/>
                  </a:lnTo>
                  <a:lnTo>
                    <a:pt x="178054" y="1039240"/>
                  </a:lnTo>
                  <a:lnTo>
                    <a:pt x="859789" y="255523"/>
                  </a:lnTo>
                  <a:lnTo>
                    <a:pt x="948817" y="332993"/>
                  </a:lnTo>
                  <a:lnTo>
                    <a:pt x="92570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27802" y="3927094"/>
              <a:ext cx="949325" cy="1039494"/>
            </a:xfrm>
            <a:custGeom>
              <a:avLst/>
              <a:gdLst/>
              <a:ahLst/>
              <a:cxnLst/>
              <a:rect l="l" t="t" r="r" b="b"/>
              <a:pathLst>
                <a:path w="949325" h="1039495">
                  <a:moveTo>
                    <a:pt x="0" y="884300"/>
                  </a:moveTo>
                  <a:lnTo>
                    <a:pt x="681736" y="100583"/>
                  </a:lnTo>
                  <a:lnTo>
                    <a:pt x="592709" y="23113"/>
                  </a:lnTo>
                  <a:lnTo>
                    <a:pt x="925702" y="0"/>
                  </a:lnTo>
                  <a:lnTo>
                    <a:pt x="948817" y="332993"/>
                  </a:lnTo>
                  <a:lnTo>
                    <a:pt x="859789" y="255523"/>
                  </a:lnTo>
                  <a:lnTo>
                    <a:pt x="178054" y="1039240"/>
                  </a:lnTo>
                  <a:lnTo>
                    <a:pt x="0" y="884300"/>
                  </a:lnTo>
                  <a:close/>
                </a:path>
              </a:pathLst>
            </a:custGeom>
            <a:ln w="15875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448419" y="3715639"/>
              <a:ext cx="647065" cy="718820"/>
            </a:xfrm>
            <a:custGeom>
              <a:avLst/>
              <a:gdLst/>
              <a:ahLst/>
              <a:cxnLst/>
              <a:rect l="l" t="t" r="r" b="b"/>
              <a:pathLst>
                <a:path w="647065" h="718820">
                  <a:moveTo>
                    <a:pt x="136778" y="0"/>
                  </a:moveTo>
                  <a:lnTo>
                    <a:pt x="0" y="115188"/>
                  </a:lnTo>
                  <a:lnTo>
                    <a:pt x="441451" y="639444"/>
                  </a:lnTo>
                  <a:lnTo>
                    <a:pt x="373125" y="696976"/>
                  </a:lnTo>
                  <a:lnTo>
                    <a:pt x="625094" y="718566"/>
                  </a:lnTo>
                  <a:lnTo>
                    <a:pt x="646556" y="466598"/>
                  </a:lnTo>
                  <a:lnTo>
                    <a:pt x="578230" y="524256"/>
                  </a:lnTo>
                  <a:lnTo>
                    <a:pt x="136778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48419" y="3715639"/>
              <a:ext cx="647065" cy="718820"/>
            </a:xfrm>
            <a:custGeom>
              <a:avLst/>
              <a:gdLst/>
              <a:ahLst/>
              <a:cxnLst/>
              <a:rect l="l" t="t" r="r" b="b"/>
              <a:pathLst>
                <a:path w="647065" h="718820">
                  <a:moveTo>
                    <a:pt x="136778" y="0"/>
                  </a:moveTo>
                  <a:lnTo>
                    <a:pt x="578230" y="524256"/>
                  </a:lnTo>
                  <a:lnTo>
                    <a:pt x="646556" y="466598"/>
                  </a:lnTo>
                  <a:lnTo>
                    <a:pt x="625094" y="718566"/>
                  </a:lnTo>
                  <a:lnTo>
                    <a:pt x="373125" y="696976"/>
                  </a:lnTo>
                  <a:lnTo>
                    <a:pt x="441451" y="639444"/>
                  </a:lnTo>
                  <a:lnTo>
                    <a:pt x="0" y="115188"/>
                  </a:lnTo>
                  <a:lnTo>
                    <a:pt x="136778" y="0"/>
                  </a:lnTo>
                  <a:close/>
                </a:path>
              </a:pathLst>
            </a:custGeom>
            <a:ln w="15875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29641"/>
            <a:ext cx="52876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75"/>
              <a:t>RES-CC</a:t>
            </a:r>
            <a:r>
              <a:rPr dirty="0" sz="4800" spc="140"/>
              <a:t> </a:t>
            </a:r>
            <a:r>
              <a:rPr dirty="0" sz="4800" spc="75"/>
              <a:t>FEATURES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97307" y="2048133"/>
            <a:ext cx="4734560" cy="141922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/>
              <a:buChar char=""/>
              <a:tabLst>
                <a:tab pos="457834" algn="l"/>
              </a:tabLst>
            </a:pPr>
            <a:r>
              <a:rPr dirty="0" u="heavy" sz="3200" spc="-10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Curtailment</a:t>
            </a:r>
            <a:r>
              <a:rPr dirty="0" u="heavy" sz="3200" spc="-3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>
                <a:solidFill>
                  <a:srgbClr val="12376A"/>
                </a:solidFill>
                <a:uFill>
                  <a:solidFill>
                    <a:srgbClr val="12376A"/>
                  </a:solidFill>
                </a:uFill>
                <a:latin typeface="Arial"/>
                <a:cs typeface="Arial"/>
              </a:rPr>
              <a:t>distribution.</a:t>
            </a:r>
            <a:endParaRPr sz="3200">
              <a:latin typeface="Arial"/>
              <a:cs typeface="Arial"/>
            </a:endParaRPr>
          </a:p>
          <a:p>
            <a:pPr lvl="1" marL="551815" indent="-323850">
              <a:lnSpc>
                <a:spcPct val="100000"/>
              </a:lnSpc>
              <a:spcBef>
                <a:spcPts val="190"/>
              </a:spcBef>
              <a:buSzPct val="50000"/>
              <a:buFont typeface="Wingdings"/>
              <a:buChar char=""/>
              <a:tabLst>
                <a:tab pos="551815" algn="l"/>
                <a:tab pos="552450" algn="l"/>
              </a:tabLst>
            </a:pPr>
            <a:r>
              <a:rPr dirty="0" sz="2800" spc="-285">
                <a:solidFill>
                  <a:srgbClr val="12376A"/>
                </a:solidFill>
                <a:latin typeface="Arial"/>
                <a:cs typeface="Arial"/>
              </a:rPr>
              <a:t>Rule</a:t>
            </a:r>
            <a:r>
              <a:rPr dirty="0" sz="2800" spc="-5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12376A"/>
                </a:solidFill>
                <a:latin typeface="Arial"/>
                <a:cs typeface="Arial"/>
              </a:rPr>
              <a:t>based</a:t>
            </a:r>
            <a:endParaRPr sz="2800">
              <a:latin typeface="Arial"/>
              <a:cs typeface="Arial"/>
            </a:endParaRPr>
          </a:p>
          <a:p>
            <a:pPr lvl="1" marL="551815" indent="-323850">
              <a:lnSpc>
                <a:spcPct val="100000"/>
              </a:lnSpc>
              <a:buSzPct val="50000"/>
              <a:buFont typeface="Wingdings"/>
              <a:buChar char=""/>
              <a:tabLst>
                <a:tab pos="551815" algn="l"/>
                <a:tab pos="552450" algn="l"/>
              </a:tabLst>
            </a:pPr>
            <a:r>
              <a:rPr dirty="0" sz="2800" spc="-95">
                <a:solidFill>
                  <a:srgbClr val="12376A"/>
                </a:solidFill>
                <a:latin typeface="Arial"/>
                <a:cs typeface="Arial"/>
              </a:rPr>
              <a:t>Market</a:t>
            </a:r>
            <a:r>
              <a:rPr dirty="0" sz="2800">
                <a:solidFill>
                  <a:srgbClr val="12376A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12376A"/>
                </a:solidFill>
                <a:latin typeface="Arial"/>
                <a:cs typeface="Arial"/>
              </a:rPr>
              <a:t>based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4451" y="2755392"/>
            <a:ext cx="9300972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53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</dc:creator>
  <dc:title>CROSSBOW_overview_v7</dc:title>
  <dcterms:created xsi:type="dcterms:W3CDTF">2021-11-05T12:19:58Z</dcterms:created>
  <dcterms:modified xsi:type="dcterms:W3CDTF">2021-11-05T12:19:58Z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2021-11-02T00:00:00Z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2021-11-05T00:00:00Z</vt:filetime>
  </property>
</Properties>
</file>