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9" r:id="rId2"/>
    <p:sldId id="282" r:id="rId3"/>
    <p:sldId id="305" r:id="rId4"/>
    <p:sldId id="339" r:id="rId5"/>
    <p:sldId id="332" r:id="rId6"/>
    <p:sldId id="333" r:id="rId7"/>
    <p:sldId id="340" r:id="rId8"/>
    <p:sldId id="264" r:id="rId9"/>
    <p:sldId id="262" r:id="rId10"/>
    <p:sldId id="364" r:id="rId11"/>
    <p:sldId id="338" r:id="rId12"/>
    <p:sldId id="3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2" d="100"/>
          <a:sy n="102" d="100"/>
        </p:scale>
        <p:origin x="9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B511-F0C4-44D9-9341-DB52EEFF6D0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49D95-3C8A-403B-ACA1-072FB2CF8521}" type="slidenum">
              <a:rPr lang="en-US" smtClean="0"/>
              <a:t>‹#›</a:t>
            </a:fld>
            <a:endParaRPr lang="en-US"/>
          </a:p>
        </p:txBody>
      </p:sp>
    </p:spTree>
    <p:extLst>
      <p:ext uri="{BB962C8B-B14F-4D97-AF65-F5344CB8AC3E}">
        <p14:creationId xmlns:p14="http://schemas.microsoft.com/office/powerpoint/2010/main" val="290723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Romanian Standards Association - ASRO is the National Standardization Body recognized by Government Decision, notified to the European Commission and published in the Official Journal of the European Union. ASRO represents Romania as member in the </a:t>
            </a:r>
            <a:r>
              <a:rPr lang="en-US" altLang="ro-RO" sz="2000" dirty="0">
                <a:solidFill>
                  <a:schemeClr val="tx2"/>
                </a:solidFill>
                <a:latin typeface="Calibri" panose="020F0502020204030204" pitchFamily="34" charset="0"/>
              </a:rPr>
              <a:t>International Electrotechnical Commission</a:t>
            </a:r>
            <a:r>
              <a:rPr lang="ro-RO" altLang="ro-RO" sz="2000" dirty="0">
                <a:solidFill>
                  <a:schemeClr val="tx2"/>
                </a:solidFill>
                <a:latin typeface="Calibri" panose="020F0502020204030204" pitchFamily="34" charset="0"/>
              </a:rPr>
              <a:t> </a:t>
            </a:r>
            <a:r>
              <a:rPr lang="en-GB" altLang="ro-RO" sz="2000" dirty="0">
                <a:solidFill>
                  <a:schemeClr val="tx2"/>
                </a:solidFill>
                <a:latin typeface="Calibri" panose="020F0502020204030204" pitchFamily="34" charset="0"/>
              </a:rPr>
              <a:t>(since 1927)</a:t>
            </a:r>
            <a:r>
              <a:rPr lang="en-GB" sz="2000" dirty="0">
                <a:latin typeface="Calibri" panose="020F0502020204030204" pitchFamily="34" charset="0"/>
                <a:ea typeface="Calibri" panose="020F0502020204030204" pitchFamily="34" charset="0"/>
                <a:cs typeface="Times New Roman" panose="02020603050405020304" pitchFamily="18" charset="0"/>
              </a:rPr>
              <a:t> and </a:t>
            </a:r>
            <a:r>
              <a:rPr lang="en-GB" sz="2000" dirty="0">
                <a:solidFill>
                  <a:schemeClr val="tx2"/>
                </a:solidFill>
                <a:latin typeface="Calibri" panose="020F0502020204030204" pitchFamily="34" charset="0"/>
              </a:rPr>
              <a:t>International Organization for Standardization</a:t>
            </a:r>
            <a:r>
              <a:rPr lang="en-US" altLang="ro-RO" sz="2000" dirty="0">
                <a:solidFill>
                  <a:schemeClr val="tx2"/>
                </a:solidFill>
                <a:latin typeface="Calibri" panose="020F0502020204030204" pitchFamily="34" charset="0"/>
              </a:rPr>
              <a:t> (since 1950)</a:t>
            </a:r>
            <a:r>
              <a:rPr lang="en-GB" sz="2000" dirty="0">
                <a:latin typeface="Calibri" panose="020F0502020204030204" pitchFamily="34" charset="0"/>
                <a:ea typeface="Calibri" panose="020F0502020204030204" pitchFamily="34" charset="0"/>
                <a:cs typeface="Times New Roman" panose="02020603050405020304" pitchFamily="18" charset="0"/>
              </a:rPr>
              <a:t> and in the European standardisation organizations CEN, CENELEC and ETSI.</a:t>
            </a:r>
            <a:endParaRPr lang="en-GB" b="0" dirty="0"/>
          </a:p>
        </p:txBody>
      </p:sp>
      <p:sp>
        <p:nvSpPr>
          <p:cNvPr id="4" name="Slide Number Placeholder 3"/>
          <p:cNvSpPr>
            <a:spLocks noGrp="1"/>
          </p:cNvSpPr>
          <p:nvPr>
            <p:ph type="sldNum" sz="quarter" idx="5"/>
          </p:nvPr>
        </p:nvSpPr>
        <p:spPr/>
        <p:txBody>
          <a:bodyPr/>
          <a:lstStyle/>
          <a:p>
            <a:fld id="{5378D96F-7E23-40AA-A51B-D47CEA568BB5}" type="slidenum">
              <a:rPr lang="ro-RO" smtClean="0"/>
              <a:pPr/>
              <a:t>2</a:t>
            </a:fld>
            <a:endParaRPr lang="ro-RO" dirty="0"/>
          </a:p>
        </p:txBody>
      </p:sp>
    </p:spTree>
    <p:extLst>
      <p:ext uri="{BB962C8B-B14F-4D97-AF65-F5344CB8AC3E}">
        <p14:creationId xmlns:p14="http://schemas.microsoft.com/office/powerpoint/2010/main" val="294840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ASRO could participate actively </a:t>
            </a:r>
            <a:r>
              <a:rPr lang="en-GB" b="1" dirty="0"/>
              <a:t>in dissemination </a:t>
            </a:r>
            <a:r>
              <a:rPr lang="en-GB" dirty="0"/>
              <a:t>activities too, through publication on:</a:t>
            </a:r>
          </a:p>
          <a:p>
            <a:r>
              <a:rPr lang="en-GB" dirty="0"/>
              <a:t>its website, blog, </a:t>
            </a:r>
          </a:p>
          <a:p>
            <a:r>
              <a:rPr lang="en-GB" dirty="0"/>
              <a:t>its social media accounts, </a:t>
            </a:r>
          </a:p>
          <a:p>
            <a:r>
              <a:rPr lang="en-GB" dirty="0"/>
              <a:t>publication of articles in </a:t>
            </a:r>
            <a:r>
              <a:rPr lang="en-GB" i="1" dirty="0"/>
              <a:t>“</a:t>
            </a:r>
            <a:r>
              <a:rPr lang="en-GB" i="1" dirty="0" err="1"/>
              <a:t>Standardizarea</a:t>
            </a:r>
            <a:r>
              <a:rPr lang="en-GB" i="1" dirty="0"/>
              <a:t>” magazine </a:t>
            </a:r>
            <a:r>
              <a:rPr lang="en-GB" dirty="0"/>
              <a:t>and other technical magazines, in partnership with ASRO,</a:t>
            </a:r>
          </a:p>
          <a:p>
            <a:r>
              <a:rPr lang="en-GB" dirty="0"/>
              <a:t>participation in different events at the national level organized by ASRO or in partnership: annual conference on standardization, annual fairs, participation in various events where ASRO`s experts are invited.</a:t>
            </a:r>
          </a:p>
          <a:p>
            <a:endParaRPr lang="en-US" dirty="0"/>
          </a:p>
        </p:txBody>
      </p:sp>
      <p:sp>
        <p:nvSpPr>
          <p:cNvPr id="4" name="Slide Number Placeholder 3"/>
          <p:cNvSpPr>
            <a:spLocks noGrp="1"/>
          </p:cNvSpPr>
          <p:nvPr>
            <p:ph type="sldNum" sz="quarter" idx="5"/>
          </p:nvPr>
        </p:nvSpPr>
        <p:spPr/>
        <p:txBody>
          <a:bodyPr/>
          <a:lstStyle/>
          <a:p>
            <a:fld id="{CD949D95-3C8A-403B-ACA1-072FB2CF8521}" type="slidenum">
              <a:rPr lang="en-US" smtClean="0"/>
              <a:t>11</a:t>
            </a:fld>
            <a:endParaRPr lang="en-US"/>
          </a:p>
        </p:txBody>
      </p:sp>
    </p:spTree>
    <p:extLst>
      <p:ext uri="{BB962C8B-B14F-4D97-AF65-F5344CB8AC3E}">
        <p14:creationId xmlns:p14="http://schemas.microsoft.com/office/powerpoint/2010/main" val="319982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84409-3C6D-4453-B001-526EA31094C5}"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158594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84409-3C6D-4453-B001-526EA31094C5}"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16168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84409-3C6D-4453-B001-526EA31094C5}"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1295551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2"/>
            <a:ext cx="10972800" cy="4525963"/>
          </a:xfrm>
        </p:spPr>
        <p:txBody>
          <a:bodyPr/>
          <a:lstStyle/>
          <a:p>
            <a:pPr lvl="0"/>
            <a:endParaRPr lang="en-US" noProof="0"/>
          </a:p>
        </p:txBody>
      </p:sp>
      <p:sp>
        <p:nvSpPr>
          <p:cNvPr id="4" name="Date Placeholder 3">
            <a:extLst>
              <a:ext uri="{FF2B5EF4-FFF2-40B4-BE49-F238E27FC236}">
                <a16:creationId xmlns:a16="http://schemas.microsoft.com/office/drawing/2014/main" id="{BE2C9DA6-C170-4061-8B85-8C00D9F1FD07}"/>
              </a:ext>
            </a:extLst>
          </p:cNvPr>
          <p:cNvSpPr>
            <a:spLocks noGrp="1"/>
          </p:cNvSpPr>
          <p:nvPr>
            <p:ph type="dt" sz="half" idx="10"/>
          </p:nvPr>
        </p:nvSpPr>
        <p:spPr/>
        <p:txBody>
          <a:bodyPr/>
          <a:lstStyle>
            <a:lvl1pPr>
              <a:defRPr/>
            </a:lvl1pPr>
          </a:lstStyle>
          <a:p>
            <a:pPr>
              <a:defRPr/>
            </a:pPr>
            <a:fld id="{C128132A-E21E-4824-B9BF-E629D9492E66}" type="datetime1">
              <a:rPr lang="ro-RO"/>
              <a:pPr>
                <a:defRPr/>
              </a:pPr>
              <a:t>02.11.2021</a:t>
            </a:fld>
            <a:endParaRPr lang="ro-RO"/>
          </a:p>
        </p:txBody>
      </p:sp>
      <p:sp>
        <p:nvSpPr>
          <p:cNvPr id="5" name="Footer Placeholder 4">
            <a:extLst>
              <a:ext uri="{FF2B5EF4-FFF2-40B4-BE49-F238E27FC236}">
                <a16:creationId xmlns:a16="http://schemas.microsoft.com/office/drawing/2014/main" id="{ADACD9BD-ABE5-461C-88BF-CF904C467434}"/>
              </a:ext>
            </a:extLst>
          </p:cNvPr>
          <p:cNvSpPr>
            <a:spLocks noGrp="1"/>
          </p:cNvSpPr>
          <p:nvPr>
            <p:ph type="ftr" sz="quarter" idx="11"/>
          </p:nvPr>
        </p:nvSpPr>
        <p:spPr/>
        <p:txBody>
          <a:bodyPr/>
          <a:lstStyle>
            <a:lvl1pPr>
              <a:defRPr/>
            </a:lvl1pPr>
          </a:lstStyle>
          <a:p>
            <a:pPr>
              <a:defRPr/>
            </a:pPr>
            <a:r>
              <a:rPr lang="pt-BR" altLang="en-US"/>
              <a:t>Auditul SMC conform SR EN ISO 9001:2015 </a:t>
            </a:r>
            <a:endParaRPr lang="en-US" altLang="en-US">
              <a:solidFill>
                <a:schemeClr val="tx2"/>
              </a:solidFill>
            </a:endParaRPr>
          </a:p>
        </p:txBody>
      </p:sp>
      <p:sp>
        <p:nvSpPr>
          <p:cNvPr id="6" name="Slide Number Placeholder 5">
            <a:extLst>
              <a:ext uri="{FF2B5EF4-FFF2-40B4-BE49-F238E27FC236}">
                <a16:creationId xmlns:a16="http://schemas.microsoft.com/office/drawing/2014/main" id="{6005E36F-43E8-4791-BC38-79FB941D4CAD}"/>
              </a:ext>
            </a:extLst>
          </p:cNvPr>
          <p:cNvSpPr>
            <a:spLocks noGrp="1"/>
          </p:cNvSpPr>
          <p:nvPr>
            <p:ph type="sldNum" sz="quarter" idx="12"/>
          </p:nvPr>
        </p:nvSpPr>
        <p:spPr/>
        <p:txBody>
          <a:bodyPr/>
          <a:lstStyle>
            <a:lvl1pPr>
              <a:defRPr/>
            </a:lvl1pPr>
          </a:lstStyle>
          <a:p>
            <a:pPr>
              <a:defRPr/>
            </a:pPr>
            <a:fld id="{54FFA51B-D2D8-4260-ADEE-2D3097956F0E}" type="slidenum">
              <a:rPr lang="ro-RO" altLang="ro-RO"/>
              <a:pPr>
                <a:defRPr/>
              </a:pPr>
              <a:t>‹#›</a:t>
            </a:fld>
            <a:endParaRPr lang="ro-RO" altLang="ro-RO"/>
          </a:p>
        </p:txBody>
      </p:sp>
    </p:spTree>
    <p:extLst>
      <p:ext uri="{BB962C8B-B14F-4D97-AF65-F5344CB8AC3E}">
        <p14:creationId xmlns:p14="http://schemas.microsoft.com/office/powerpoint/2010/main" val="200200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84409-3C6D-4453-B001-526EA31094C5}"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17989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84409-3C6D-4453-B001-526EA31094C5}"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340637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84409-3C6D-4453-B001-526EA31094C5}"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350176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84409-3C6D-4453-B001-526EA31094C5}" type="datetimeFigureOut">
              <a:rPr lang="en-GB" smtClean="0"/>
              <a:t>02/11/2021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255291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84409-3C6D-4453-B001-526EA31094C5}" type="datetimeFigureOut">
              <a:rPr lang="en-GB" smtClean="0"/>
              <a:t>02/11/2021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154018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84409-3C6D-4453-B001-526EA31094C5}" type="datetimeFigureOut">
              <a:rPr lang="en-GB" smtClean="0"/>
              <a:t>02/11/2021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417070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84409-3C6D-4453-B001-526EA31094C5}"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230420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84409-3C6D-4453-B001-526EA31094C5}"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903696-F91D-4764-8F00-E8F9D5834057}" type="slidenum">
              <a:rPr lang="en-GB" smtClean="0"/>
              <a:t>‹#›</a:t>
            </a:fld>
            <a:endParaRPr lang="en-GB"/>
          </a:p>
        </p:txBody>
      </p:sp>
    </p:spTree>
    <p:extLst>
      <p:ext uri="{BB962C8B-B14F-4D97-AF65-F5344CB8AC3E}">
        <p14:creationId xmlns:p14="http://schemas.microsoft.com/office/powerpoint/2010/main" val="93498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84409-3C6D-4453-B001-526EA31094C5}" type="datetimeFigureOut">
              <a:rPr lang="en-GB" smtClean="0"/>
              <a:t>02/11/2021</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3696-F91D-4764-8F00-E8F9D5834057}" type="slidenum">
              <a:rPr lang="en-GB" smtClean="0"/>
              <a:t>‹#›</a:t>
            </a:fld>
            <a:endParaRPr lang="en-GB"/>
          </a:p>
        </p:txBody>
      </p:sp>
    </p:spTree>
    <p:extLst>
      <p:ext uri="{BB962C8B-B14F-4D97-AF65-F5344CB8AC3E}">
        <p14:creationId xmlns:p14="http://schemas.microsoft.com/office/powerpoint/2010/main" val="275484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asro.ro/" TargetMode="External"/><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mailto:proiecte@asro.ro" TargetMode="External"/><Relationship Id="rId2" Type="http://schemas.openxmlformats.org/officeDocument/2006/relationships/hyperlink" Target="mailto:asro@asro.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rgrid.eu/?p=14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A6BB-1B63-4C54-B4CE-19FE5B1FB522}"/>
              </a:ext>
            </a:extLst>
          </p:cNvPr>
          <p:cNvSpPr>
            <a:spLocks noGrp="1"/>
          </p:cNvSpPr>
          <p:nvPr>
            <p:ph type="title"/>
          </p:nvPr>
        </p:nvSpPr>
        <p:spPr>
          <a:xfrm>
            <a:off x="62345" y="2139519"/>
            <a:ext cx="12067309" cy="3094792"/>
          </a:xfrm>
        </p:spPr>
        <p:txBody>
          <a:bodyPr>
            <a:noAutofit/>
          </a:bodyPr>
          <a:lstStyle/>
          <a:p>
            <a:pPr algn="ctr"/>
            <a:r>
              <a:rPr lang="en-US" b="1" i="1" dirty="0">
                <a:solidFill>
                  <a:srgbClr val="7030A0"/>
                </a:solidFill>
              </a:rPr>
              <a:t>The Key Role of Romanian National</a:t>
            </a:r>
            <a:br>
              <a:rPr lang="en-US" b="1" i="1" dirty="0">
                <a:solidFill>
                  <a:srgbClr val="7030A0"/>
                </a:solidFill>
              </a:rPr>
            </a:br>
            <a:r>
              <a:rPr lang="en-US" b="1" i="1" dirty="0">
                <a:solidFill>
                  <a:srgbClr val="7030A0"/>
                </a:solidFill>
              </a:rPr>
              <a:t>Standardization Body for Bridging Innovation</a:t>
            </a:r>
            <a:br>
              <a:rPr lang="en-US" b="1" i="1" dirty="0">
                <a:solidFill>
                  <a:srgbClr val="7030A0"/>
                </a:solidFill>
              </a:rPr>
            </a:br>
            <a:r>
              <a:rPr lang="en-US" b="1" i="1" dirty="0">
                <a:solidFill>
                  <a:srgbClr val="7030A0"/>
                </a:solidFill>
              </a:rPr>
              <a:t>and Standardization </a:t>
            </a:r>
            <a:br>
              <a:rPr lang="en-US" sz="7200" b="1" dirty="0">
                <a:solidFill>
                  <a:srgbClr val="7030A0"/>
                </a:solidFill>
              </a:rPr>
            </a:br>
            <a:endParaRPr lang="en-US" sz="7200" b="1" dirty="0">
              <a:solidFill>
                <a:srgbClr val="7030A0"/>
              </a:solidFill>
            </a:endParaRPr>
          </a:p>
        </p:txBody>
      </p:sp>
      <p:sp>
        <p:nvSpPr>
          <p:cNvPr id="3" name="Footer Placeholder 4">
            <a:extLst>
              <a:ext uri="{FF2B5EF4-FFF2-40B4-BE49-F238E27FC236}">
                <a16:creationId xmlns:a16="http://schemas.microsoft.com/office/drawing/2014/main" id="{2E75393D-795D-48EC-95DA-25663D126668}"/>
              </a:ext>
            </a:extLst>
          </p:cNvPr>
          <p:cNvSpPr>
            <a:spLocks noGrp="1"/>
          </p:cNvSpPr>
          <p:nvPr>
            <p:ph type="ftr" sz="quarter" idx="11"/>
          </p:nvPr>
        </p:nvSpPr>
        <p:spPr>
          <a:xfrm>
            <a:off x="7625445" y="4695825"/>
            <a:ext cx="4271280" cy="399421"/>
          </a:xfrm>
        </p:spPr>
        <p:txBody>
          <a:bodyPr/>
          <a:lstStyle/>
          <a:p>
            <a:r>
              <a:rPr lang="en-GB" sz="1800" b="0" i="0" u="none" strike="noStrike" baseline="0" dirty="0">
                <a:solidFill>
                  <a:srgbClr val="000000"/>
                </a:solidFill>
                <a:latin typeface="Calibri" panose="020F0502020204030204" pitchFamily="34" charset="0"/>
              </a:rPr>
              <a:t>	</a:t>
            </a:r>
          </a:p>
          <a:p>
            <a:pPr algn="l"/>
            <a:r>
              <a:rPr lang="en-GB" sz="1800" b="1" i="0" u="none" strike="noStrike" baseline="0" dirty="0" err="1">
                <a:solidFill>
                  <a:srgbClr val="00B0F0"/>
                </a:solidFill>
                <a:latin typeface="Calibri" panose="020F0502020204030204" pitchFamily="34" charset="0"/>
              </a:rPr>
              <a:t>Iuliana</a:t>
            </a:r>
            <a:r>
              <a:rPr lang="en-GB" sz="1800" b="1" i="0" u="none" strike="noStrike" baseline="0" dirty="0">
                <a:solidFill>
                  <a:srgbClr val="00B0F0"/>
                </a:solidFill>
                <a:latin typeface="Calibri" panose="020F0502020204030204" pitchFamily="34" charset="0"/>
              </a:rPr>
              <a:t> CHILEA,</a:t>
            </a:r>
            <a:r>
              <a:rPr lang="en-GB" sz="1800" b="0" i="0" u="none" strike="noStrike" baseline="0" dirty="0">
                <a:solidFill>
                  <a:srgbClr val="00B0F0"/>
                </a:solidFill>
                <a:latin typeface="Calibri" panose="020F0502020204030204" pitchFamily="34" charset="0"/>
              </a:rPr>
              <a:t> </a:t>
            </a:r>
            <a:r>
              <a:rPr lang="en-GB" sz="1800" b="1" u="none" strike="noStrike" baseline="0" dirty="0">
                <a:solidFill>
                  <a:srgbClr val="00B0F0"/>
                </a:solidFill>
                <a:latin typeface="Calibri" panose="020F0502020204030204" pitchFamily="34" charset="0"/>
              </a:rPr>
              <a:t>Director General ASRO </a:t>
            </a:r>
            <a:r>
              <a:rPr lang="en-GB" sz="1800" b="0" i="0" u="none" strike="noStrike" baseline="0" dirty="0">
                <a:solidFill>
                  <a:srgbClr val="00B0F0"/>
                </a:solidFill>
                <a:latin typeface="Calibri" panose="020F0502020204030204" pitchFamily="34" charset="0"/>
              </a:rPr>
              <a:t>	</a:t>
            </a:r>
          </a:p>
          <a:p>
            <a:endParaRPr lang="fi-FI" dirty="0">
              <a:solidFill>
                <a:prstClr val="black">
                  <a:lumMod val="65000"/>
                  <a:lumOff val="35000"/>
                </a:prstClr>
              </a:solidFill>
            </a:endParaRPr>
          </a:p>
        </p:txBody>
      </p:sp>
    </p:spTree>
    <p:extLst>
      <p:ext uri="{BB962C8B-B14F-4D97-AF65-F5344CB8AC3E}">
        <p14:creationId xmlns:p14="http://schemas.microsoft.com/office/powerpoint/2010/main" val="427170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D9D46E-9590-4AE5-9D25-770FB6A9326A}"/>
              </a:ext>
            </a:extLst>
          </p:cNvPr>
          <p:cNvSpPr>
            <a:spLocks noGrp="1"/>
          </p:cNvSpPr>
          <p:nvPr>
            <p:ph type="title"/>
          </p:nvPr>
        </p:nvSpPr>
        <p:spPr>
          <a:xfrm>
            <a:off x="914400" y="765584"/>
            <a:ext cx="10576724" cy="615064"/>
          </a:xfrm>
        </p:spPr>
        <p:txBody>
          <a:bodyPr>
            <a:normAutofit/>
          </a:bodyPr>
          <a:lstStyle/>
          <a:p>
            <a:pPr>
              <a:lnSpc>
                <a:spcPct val="107000"/>
              </a:lnSpc>
              <a:spcBef>
                <a:spcPts val="600"/>
              </a:spcBef>
              <a:spcAft>
                <a:spcPts val="600"/>
              </a:spcAft>
              <a:buClr>
                <a:schemeClr val="accent2"/>
              </a:buClr>
              <a:buSzPct val="100000"/>
            </a:pPr>
            <a:r>
              <a:rPr lang="en-GB" sz="2800" b="1" dirty="0">
                <a:solidFill>
                  <a:srgbClr val="00B0F0"/>
                </a:solidFill>
                <a:latin typeface="+mn-lt"/>
                <a:cs typeface="Arial" panose="020B0604020202020204" pitchFamily="34" charset="0"/>
              </a:rPr>
              <a:t>Technical committees involved in development of electricity grids</a:t>
            </a:r>
          </a:p>
        </p:txBody>
      </p:sp>
      <p:sp>
        <p:nvSpPr>
          <p:cNvPr id="7" name="Text Placeholder 6">
            <a:extLst>
              <a:ext uri="{FF2B5EF4-FFF2-40B4-BE49-F238E27FC236}">
                <a16:creationId xmlns:a16="http://schemas.microsoft.com/office/drawing/2014/main" id="{7CDC2DA8-DC8B-4E74-AE50-95FEC6246008}"/>
              </a:ext>
            </a:extLst>
          </p:cNvPr>
          <p:cNvSpPr>
            <a:spLocks noGrp="1"/>
          </p:cNvSpPr>
          <p:nvPr>
            <p:ph type="body" idx="1"/>
          </p:nvPr>
        </p:nvSpPr>
        <p:spPr>
          <a:xfrm>
            <a:off x="589266" y="1609724"/>
            <a:ext cx="10901858" cy="4860926"/>
          </a:xfrm>
        </p:spPr>
        <p:txBody>
          <a:bodyPr>
            <a:normAutofit fontScale="92500"/>
          </a:bodyPr>
          <a:lstStyle/>
          <a:p>
            <a:pPr lvl="1"/>
            <a:r>
              <a:rPr lang="en-GB" sz="2400" b="1" dirty="0">
                <a:solidFill>
                  <a:srgbClr val="7030A0"/>
                </a:solidFill>
                <a:ea typeface="Arial Unicode MS" panose="020B0604020202020204" pitchFamily="34" charset="-128"/>
                <a:cs typeface="Arial" panose="020B0604020202020204" pitchFamily="34" charset="0"/>
              </a:rPr>
              <a:t>RENEWABLE ENERGY RESOURCES</a:t>
            </a:r>
            <a:r>
              <a:rPr lang="en-GB" sz="2400" dirty="0">
                <a:solidFill>
                  <a:srgbClr val="7030A0"/>
                </a:solidFill>
                <a:cs typeface="Arial" panose="020B0604020202020204" pitchFamily="34" charset="0"/>
              </a:rPr>
              <a:t> - The standards are provided by</a:t>
            </a:r>
            <a:r>
              <a:rPr lang="en-GB" sz="2400" b="1" dirty="0">
                <a:solidFill>
                  <a:srgbClr val="7030A0"/>
                </a:solidFill>
                <a:ea typeface="Arial Unicode MS" panose="020B0604020202020204" pitchFamily="34" charset="-128"/>
                <a:cs typeface="Arial" panose="020B0604020202020204" pitchFamily="34" charset="0"/>
              </a:rPr>
              <a:t> </a:t>
            </a:r>
            <a:r>
              <a:rPr lang="en-GB" sz="2400" dirty="0">
                <a:solidFill>
                  <a:srgbClr val="7030A0"/>
                </a:solidFill>
                <a:cs typeface="Arial" panose="020B0604020202020204" pitchFamily="34" charset="0"/>
              </a:rPr>
              <a:t>IEC TC 88 and CENELEC TC 88, </a:t>
            </a:r>
            <a:r>
              <a:rPr lang="en-GB" sz="2400" i="1" dirty="0">
                <a:solidFill>
                  <a:srgbClr val="7030A0"/>
                </a:solidFill>
                <a:cs typeface="Arial" panose="020B0604020202020204" pitchFamily="34" charset="0"/>
              </a:rPr>
              <a:t>Wind energy generation systems, </a:t>
            </a:r>
            <a:r>
              <a:rPr lang="en-GB" sz="2400" dirty="0">
                <a:solidFill>
                  <a:srgbClr val="7030A0"/>
                </a:solidFill>
                <a:cs typeface="Arial" panose="020B0604020202020204" pitchFamily="34" charset="0"/>
              </a:rPr>
              <a:t>and IEC TC 82 and CENELEC TC 82, </a:t>
            </a:r>
            <a:r>
              <a:rPr lang="en-GB" sz="2400" i="1" dirty="0">
                <a:solidFill>
                  <a:srgbClr val="7030A0"/>
                </a:solidFill>
                <a:cs typeface="Arial" panose="020B0604020202020204" pitchFamily="34" charset="0"/>
              </a:rPr>
              <a:t>Solar photovoltaic energy systems </a:t>
            </a:r>
            <a:r>
              <a:rPr lang="en-GB" sz="2400" b="0" dirty="0">
                <a:solidFill>
                  <a:srgbClr val="7030A0"/>
                </a:solidFill>
                <a:effectLst/>
              </a:rPr>
              <a:t>(</a:t>
            </a:r>
            <a:r>
              <a:rPr lang="en-GB" sz="2400" dirty="0">
                <a:solidFill>
                  <a:srgbClr val="7030A0"/>
                </a:solidFill>
                <a:cs typeface="Arial" panose="020B0604020202020204" pitchFamily="34" charset="0"/>
              </a:rPr>
              <a:t>corresponding to ASRO/CT 35)</a:t>
            </a:r>
          </a:p>
          <a:p>
            <a:pPr lvl="1"/>
            <a:endParaRPr lang="en-GB" sz="2400" b="1" dirty="0">
              <a:solidFill>
                <a:srgbClr val="7030A0"/>
              </a:solidFill>
              <a:ea typeface="Arial Unicode MS" panose="020B0604020202020204" pitchFamily="34" charset="-128"/>
              <a:cs typeface="Arial" panose="020B0604020202020204" pitchFamily="34" charset="0"/>
            </a:endParaRPr>
          </a:p>
          <a:p>
            <a:pPr lvl="1"/>
            <a:r>
              <a:rPr lang="en-GB" sz="2400" b="1" dirty="0">
                <a:solidFill>
                  <a:srgbClr val="7030A0"/>
                </a:solidFill>
                <a:ea typeface="Arial Unicode MS" panose="020B0604020202020204" pitchFamily="34" charset="-128"/>
                <a:cs typeface="Arial" panose="020B0604020202020204" pitchFamily="34" charset="0"/>
              </a:rPr>
              <a:t>ENERGY STORAGE – </a:t>
            </a:r>
            <a:r>
              <a:rPr lang="en-GB" sz="2400" dirty="0">
                <a:solidFill>
                  <a:srgbClr val="7030A0"/>
                </a:solidFill>
                <a:cs typeface="Arial" panose="020B0604020202020204" pitchFamily="34" charset="0"/>
              </a:rPr>
              <a:t>The standards are provided by IEC TC 105, </a:t>
            </a:r>
            <a:r>
              <a:rPr lang="en-GB" sz="2400" i="1" dirty="0">
                <a:solidFill>
                  <a:srgbClr val="7030A0"/>
                </a:solidFill>
                <a:cs typeface="Arial" panose="020B0604020202020204" pitchFamily="34" charset="0"/>
              </a:rPr>
              <a:t>Fuel cell technologies,</a:t>
            </a:r>
            <a:r>
              <a:rPr lang="en-GB" sz="2400" dirty="0">
                <a:solidFill>
                  <a:srgbClr val="7030A0"/>
                </a:solidFill>
                <a:cs typeface="Arial" panose="020B0604020202020204" pitchFamily="34" charset="0"/>
              </a:rPr>
              <a:t> IEC TC 21 and CENELEC TC 21X </a:t>
            </a:r>
            <a:r>
              <a:rPr lang="en-GB" sz="2400" i="1" dirty="0">
                <a:solidFill>
                  <a:srgbClr val="7030A0"/>
                </a:solidFill>
                <a:cs typeface="Arial" panose="020B0604020202020204" pitchFamily="34" charset="0"/>
              </a:rPr>
              <a:t>Secondary cells and batteries </a:t>
            </a:r>
            <a:r>
              <a:rPr lang="en-GB" sz="2400" dirty="0">
                <a:solidFill>
                  <a:srgbClr val="7030A0"/>
                </a:solidFill>
                <a:cs typeface="Arial" panose="020B0604020202020204" pitchFamily="34" charset="0"/>
              </a:rPr>
              <a:t>(corresponding to ASRO/CT 161)</a:t>
            </a:r>
          </a:p>
          <a:p>
            <a:pPr lvl="1"/>
            <a:endParaRPr lang="en-GB" sz="2400" dirty="0">
              <a:solidFill>
                <a:srgbClr val="7030A0"/>
              </a:solidFill>
              <a:cs typeface="Arial" panose="020B0604020202020204" pitchFamily="34" charset="0"/>
            </a:endParaRPr>
          </a:p>
          <a:p>
            <a:pPr lvl="1"/>
            <a:r>
              <a:rPr lang="en-GB" sz="2400" b="1" dirty="0">
                <a:solidFill>
                  <a:srgbClr val="7030A0"/>
                </a:solidFill>
                <a:ea typeface="Arial Unicode MS" panose="020B0604020202020204" pitchFamily="34" charset="-128"/>
                <a:cs typeface="Arial" panose="020B0604020202020204" pitchFamily="34" charset="0"/>
              </a:rPr>
              <a:t>ELECTRICTY METERING SYSTEMS – </a:t>
            </a:r>
            <a:r>
              <a:rPr lang="en-GB" sz="2400" dirty="0">
                <a:solidFill>
                  <a:srgbClr val="7030A0"/>
                </a:solidFill>
                <a:cs typeface="Arial" panose="020B0604020202020204" pitchFamily="34" charset="0"/>
              </a:rPr>
              <a:t>Romanian technical committee ASRO/CT 164 is created in mirror to IEC TC 13 and CENELEC TC 13X, </a:t>
            </a:r>
            <a:r>
              <a:rPr lang="en-GB" sz="2400" i="1" dirty="0">
                <a:solidFill>
                  <a:srgbClr val="7030A0"/>
                </a:solidFill>
                <a:cs typeface="Arial" panose="020B0604020202020204" pitchFamily="34" charset="0"/>
              </a:rPr>
              <a:t>Electrical energy measurement and control</a:t>
            </a:r>
          </a:p>
          <a:p>
            <a:pPr lvl="1"/>
            <a:endParaRPr lang="en-GB" sz="2400" i="1" dirty="0">
              <a:solidFill>
                <a:srgbClr val="7030A0"/>
              </a:solidFill>
              <a:cs typeface="Arial" panose="020B0604020202020204" pitchFamily="34" charset="0"/>
            </a:endParaRPr>
          </a:p>
          <a:p>
            <a:pPr lvl="1"/>
            <a:r>
              <a:rPr lang="en-GB" sz="2400" b="1" dirty="0">
                <a:solidFill>
                  <a:srgbClr val="7030A0"/>
                </a:solidFill>
                <a:ea typeface="Arial Unicode MS" panose="020B0604020202020204" pitchFamily="34" charset="-128"/>
                <a:cs typeface="Arial" panose="020B0604020202020204" pitchFamily="34" charset="0"/>
              </a:rPr>
              <a:t>EQUIPMENT – </a:t>
            </a:r>
            <a:r>
              <a:rPr lang="en-GB" sz="2400" dirty="0">
                <a:solidFill>
                  <a:srgbClr val="7030A0"/>
                </a:solidFill>
                <a:ea typeface="Arial Unicode MS" panose="020B0604020202020204" pitchFamily="34" charset="-128"/>
                <a:cs typeface="Arial" panose="020B0604020202020204" pitchFamily="34" charset="0"/>
              </a:rPr>
              <a:t>There are many TECHNICAL COMMITTEES that develop standards for different products and tests, intended to be used by manufacturers, certification bodies and generally to all stakeholders.</a:t>
            </a:r>
          </a:p>
          <a:p>
            <a:pPr lvl="1"/>
            <a:endParaRPr lang="en-GB" sz="1400" i="1" dirty="0">
              <a:solidFill>
                <a:schemeClr val="bg2">
                  <a:lumMod val="2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A9B1A2B-42B6-48D1-BEE3-7E4C6D0CCF9C}"/>
              </a:ext>
            </a:extLst>
          </p:cNvPr>
          <p:cNvSpPr>
            <a:spLocks noGrp="1"/>
          </p:cNvSpPr>
          <p:nvPr>
            <p:ph type="dt" sz="half" idx="4294967295"/>
          </p:nvPr>
        </p:nvSpPr>
        <p:spPr>
          <a:xfrm>
            <a:off x="794" y="6470650"/>
            <a:ext cx="2154238" cy="274638"/>
          </a:xfrm>
        </p:spPr>
        <p:txBody>
          <a:bodyPr/>
          <a:lstStyle/>
          <a:p>
            <a:fld id="{DC902205-DC85-42D1-9968-9D06D4FF8F89}" type="datetime1">
              <a:rPr lang="fi-FI" smtClean="0">
                <a:solidFill>
                  <a:prstClr val="black">
                    <a:lumMod val="65000"/>
                    <a:lumOff val="35000"/>
                  </a:prstClr>
                </a:solidFill>
              </a:rPr>
              <a:pPr/>
              <a:t>2.11.2021</a:t>
            </a:fld>
            <a:endParaRPr lang="fi-FI" dirty="0">
              <a:solidFill>
                <a:prstClr val="black">
                  <a:lumMod val="65000"/>
                  <a:lumOff val="35000"/>
                </a:prstClr>
              </a:solidFill>
            </a:endParaRPr>
          </a:p>
        </p:txBody>
      </p:sp>
      <p:sp>
        <p:nvSpPr>
          <p:cNvPr id="5" name="Footer Placeholder 4">
            <a:extLst>
              <a:ext uri="{FF2B5EF4-FFF2-40B4-BE49-F238E27FC236}">
                <a16:creationId xmlns:a16="http://schemas.microsoft.com/office/drawing/2014/main" id="{C492FF91-BEC5-4B46-939E-BCC3BB29810A}"/>
              </a:ext>
            </a:extLst>
          </p:cNvPr>
          <p:cNvSpPr>
            <a:spLocks noGrp="1"/>
          </p:cNvSpPr>
          <p:nvPr>
            <p:ph type="ftr" sz="quarter" idx="4294967295"/>
          </p:nvPr>
        </p:nvSpPr>
        <p:spPr>
          <a:xfrm>
            <a:off x="6290469" y="6483350"/>
            <a:ext cx="5900738" cy="273050"/>
          </a:xfrm>
        </p:spPr>
        <p:txBody>
          <a:bodyPr/>
          <a:lstStyle/>
          <a:p>
            <a:r>
              <a:rPr lang="fi-FI">
                <a:solidFill>
                  <a:prstClr val="black">
                    <a:lumMod val="65000"/>
                    <a:lumOff val="35000"/>
                  </a:prstClr>
                </a:solidFill>
              </a:rPr>
              <a:t>Name of the presenter, company</a:t>
            </a:r>
            <a:endParaRPr lang="fi-FI" dirty="0">
              <a:solidFill>
                <a:prstClr val="black">
                  <a:lumMod val="65000"/>
                  <a:lumOff val="35000"/>
                </a:prstClr>
              </a:solidFill>
            </a:endParaRPr>
          </a:p>
        </p:txBody>
      </p:sp>
    </p:spTree>
    <p:extLst>
      <p:ext uri="{BB962C8B-B14F-4D97-AF65-F5344CB8AC3E}">
        <p14:creationId xmlns:p14="http://schemas.microsoft.com/office/powerpoint/2010/main" val="126827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F618-B8B5-4919-8C34-B3A12DE4E9A1}"/>
              </a:ext>
            </a:extLst>
          </p:cNvPr>
          <p:cNvSpPr>
            <a:spLocks noGrp="1"/>
          </p:cNvSpPr>
          <p:nvPr>
            <p:ph type="title"/>
          </p:nvPr>
        </p:nvSpPr>
        <p:spPr/>
        <p:txBody>
          <a:bodyPr/>
          <a:lstStyle/>
          <a:p>
            <a:r>
              <a:rPr lang="en-GB" b="1" dirty="0">
                <a:solidFill>
                  <a:schemeClr val="accent1">
                    <a:lumMod val="75000"/>
                  </a:schemeClr>
                </a:solidFill>
              </a:rPr>
              <a:t>Dissemination</a:t>
            </a:r>
          </a:p>
        </p:txBody>
      </p:sp>
      <p:pic>
        <p:nvPicPr>
          <p:cNvPr id="4" name="Content Placeholder 3">
            <a:extLst>
              <a:ext uri="{FF2B5EF4-FFF2-40B4-BE49-F238E27FC236}">
                <a16:creationId xmlns:a16="http://schemas.microsoft.com/office/drawing/2014/main" id="{80759403-B6F9-4265-98DC-22E8E42140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73164" y="3352627"/>
            <a:ext cx="3590746" cy="414636"/>
          </a:xfrm>
          <a:prstGeom prst="rect">
            <a:avLst/>
          </a:prstGeom>
        </p:spPr>
      </p:pic>
      <p:pic>
        <p:nvPicPr>
          <p:cNvPr id="5" name="Picture 4">
            <a:extLst>
              <a:ext uri="{FF2B5EF4-FFF2-40B4-BE49-F238E27FC236}">
                <a16:creationId xmlns:a16="http://schemas.microsoft.com/office/drawing/2014/main" id="{ACC7D330-FF71-4C87-B4DD-7B49C770F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261" y="3761300"/>
            <a:ext cx="3014708" cy="2043225"/>
          </a:xfrm>
          <a:prstGeom prst="rect">
            <a:avLst/>
          </a:prstGeom>
        </p:spPr>
      </p:pic>
      <p:pic>
        <p:nvPicPr>
          <p:cNvPr id="6" name="Picture 6" descr="Ð ÐµÐ·ÑÐ»ÑÐ°Ñ ÑÐ»Ð¸ÐºÐ° Ð·Ð° facebook">
            <a:extLst>
              <a:ext uri="{FF2B5EF4-FFF2-40B4-BE49-F238E27FC236}">
                <a16:creationId xmlns:a16="http://schemas.microsoft.com/office/drawing/2014/main" id="{D4F3A23A-E0A9-4A71-B8FC-D73BCC270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538" y="2538194"/>
            <a:ext cx="1439424" cy="1439424"/>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5">
            <a:extLst>
              <a:ext uri="{FF2B5EF4-FFF2-40B4-BE49-F238E27FC236}">
                <a16:creationId xmlns:a16="http://schemas.microsoft.com/office/drawing/2014/main" id="{CF622228-D732-4652-BE14-BDB085C30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031" y="4288113"/>
            <a:ext cx="1976463" cy="1439424"/>
          </a:xfrm>
          <a:prstGeom prst="rect">
            <a:avLst/>
          </a:prstGeom>
        </p:spPr>
      </p:pic>
      <p:pic>
        <p:nvPicPr>
          <p:cNvPr id="9" name="Picture 8">
            <a:extLst>
              <a:ext uri="{FF2B5EF4-FFF2-40B4-BE49-F238E27FC236}">
                <a16:creationId xmlns:a16="http://schemas.microsoft.com/office/drawing/2014/main" id="{46C69033-A589-4FE0-84D6-0F5B27D075B1}"/>
              </a:ext>
            </a:extLst>
          </p:cNvPr>
          <p:cNvPicPr>
            <a:picLocks noChangeAspect="1"/>
          </p:cNvPicPr>
          <p:nvPr/>
        </p:nvPicPr>
        <p:blipFill>
          <a:blip r:embed="rId7"/>
          <a:stretch>
            <a:fillRect/>
          </a:stretch>
        </p:blipFill>
        <p:spPr>
          <a:xfrm>
            <a:off x="1518998" y="3188891"/>
            <a:ext cx="1133015" cy="1144818"/>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EE613517-931B-4F36-8475-2AB6D014DE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336" y="3649597"/>
            <a:ext cx="2580624" cy="3025407"/>
          </a:xfrm>
          <a:prstGeom prst="rect">
            <a:avLst/>
          </a:prstGeom>
        </p:spPr>
      </p:pic>
      <p:pic>
        <p:nvPicPr>
          <p:cNvPr id="12" name="Picture 11" descr="C:\Users\adina.hategan\Desktop\Newsletter intern\images.jpg">
            <a:extLst>
              <a:ext uri="{FF2B5EF4-FFF2-40B4-BE49-F238E27FC236}">
                <a16:creationId xmlns:a16="http://schemas.microsoft.com/office/drawing/2014/main" id="{66C76EB1-6D17-4C37-A36E-0A53E67488C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651643" y="1563445"/>
            <a:ext cx="2487839" cy="1276749"/>
          </a:xfrm>
          <a:prstGeom prst="rect">
            <a:avLst/>
          </a:prstGeom>
          <a:noFill/>
          <a:ln>
            <a:noFill/>
          </a:ln>
        </p:spPr>
      </p:pic>
      <p:sp>
        <p:nvSpPr>
          <p:cNvPr id="13" name="Title 1">
            <a:extLst>
              <a:ext uri="{FF2B5EF4-FFF2-40B4-BE49-F238E27FC236}">
                <a16:creationId xmlns:a16="http://schemas.microsoft.com/office/drawing/2014/main" id="{5D558068-1770-4F60-A056-E181D8F8BE5F}"/>
              </a:ext>
            </a:extLst>
          </p:cNvPr>
          <p:cNvSpPr txBox="1">
            <a:spLocks/>
          </p:cNvSpPr>
          <p:nvPr/>
        </p:nvSpPr>
        <p:spPr>
          <a:xfrm>
            <a:off x="359406" y="1911661"/>
            <a:ext cx="1220799" cy="47594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ro-RO" b="1" dirty="0" err="1">
                <a:solidFill>
                  <a:schemeClr val="accent1">
                    <a:lumMod val="75000"/>
                  </a:schemeClr>
                </a:solidFill>
              </a:rPr>
              <a:t>Events</a:t>
            </a:r>
            <a:r>
              <a:rPr lang="ro-RO" b="1" dirty="0"/>
              <a:t> </a:t>
            </a:r>
            <a:endParaRPr lang="en-US" b="1" dirty="0"/>
          </a:p>
        </p:txBody>
      </p:sp>
      <p:pic>
        <p:nvPicPr>
          <p:cNvPr id="15" name="Picture 14" descr="Graphical user interface, website&#10;&#10;Description automatically generated">
            <a:extLst>
              <a:ext uri="{FF2B5EF4-FFF2-40B4-BE49-F238E27FC236}">
                <a16:creationId xmlns:a16="http://schemas.microsoft.com/office/drawing/2014/main" id="{2826F31E-6DA4-4D91-8A3E-4BC90B98E3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8950" y="780316"/>
            <a:ext cx="4980367" cy="2136172"/>
          </a:xfrm>
          <a:prstGeom prst="rect">
            <a:avLst/>
          </a:prstGeom>
        </p:spPr>
      </p:pic>
      <p:sp>
        <p:nvSpPr>
          <p:cNvPr id="16" name="Title 1">
            <a:extLst>
              <a:ext uri="{FF2B5EF4-FFF2-40B4-BE49-F238E27FC236}">
                <a16:creationId xmlns:a16="http://schemas.microsoft.com/office/drawing/2014/main" id="{AF15FB3D-6733-4925-AB07-918147C49963}"/>
              </a:ext>
            </a:extLst>
          </p:cNvPr>
          <p:cNvSpPr txBox="1">
            <a:spLocks/>
          </p:cNvSpPr>
          <p:nvPr/>
        </p:nvSpPr>
        <p:spPr>
          <a:xfrm>
            <a:off x="4724400" y="1027909"/>
            <a:ext cx="1971675" cy="6627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ro-RO" dirty="0">
                <a:hlinkClick r:id="rId11"/>
              </a:rPr>
              <a:t>www.asro.ro</a:t>
            </a:r>
            <a:r>
              <a:rPr lang="ro-RO" dirty="0"/>
              <a:t>  </a:t>
            </a:r>
            <a:endParaRPr lang="en-US" dirty="0"/>
          </a:p>
        </p:txBody>
      </p:sp>
      <p:pic>
        <p:nvPicPr>
          <p:cNvPr id="18" name="Picture 17" descr="Graphical user interface, website&#10;&#10;Description automatically generated">
            <a:extLst>
              <a:ext uri="{FF2B5EF4-FFF2-40B4-BE49-F238E27FC236}">
                <a16:creationId xmlns:a16="http://schemas.microsoft.com/office/drawing/2014/main" id="{17D678A7-AAF8-4283-9424-7EEEFB5888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92325" y="4034459"/>
            <a:ext cx="3586783" cy="2043225"/>
          </a:xfrm>
          <a:prstGeom prst="rect">
            <a:avLst/>
          </a:prstGeom>
        </p:spPr>
      </p:pic>
      <p:sp>
        <p:nvSpPr>
          <p:cNvPr id="19" name="Title 1">
            <a:extLst>
              <a:ext uri="{FF2B5EF4-FFF2-40B4-BE49-F238E27FC236}">
                <a16:creationId xmlns:a16="http://schemas.microsoft.com/office/drawing/2014/main" id="{DF0DA08C-628C-427C-AF44-5480ADB4B8AE}"/>
              </a:ext>
            </a:extLst>
          </p:cNvPr>
          <p:cNvSpPr txBox="1">
            <a:spLocks/>
          </p:cNvSpPr>
          <p:nvPr/>
        </p:nvSpPr>
        <p:spPr>
          <a:xfrm>
            <a:off x="6020812" y="3450379"/>
            <a:ext cx="1548912" cy="48913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ro-RO" b="1" dirty="0">
                <a:solidFill>
                  <a:schemeClr val="accent1">
                    <a:lumMod val="75000"/>
                  </a:schemeClr>
                </a:solidFill>
              </a:rPr>
              <a:t>Magazine </a:t>
            </a:r>
            <a:r>
              <a:rPr lang="ro-RO" b="1" dirty="0"/>
              <a:t> </a:t>
            </a:r>
            <a:endParaRPr lang="en-US" b="1" dirty="0"/>
          </a:p>
        </p:txBody>
      </p:sp>
    </p:spTree>
    <p:extLst>
      <p:ext uri="{BB962C8B-B14F-4D97-AF65-F5344CB8AC3E}">
        <p14:creationId xmlns:p14="http://schemas.microsoft.com/office/powerpoint/2010/main" val="230258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D45F-59CE-4646-BA03-7CA8EB23BF95}"/>
              </a:ext>
            </a:extLst>
          </p:cNvPr>
          <p:cNvSpPr>
            <a:spLocks noGrp="1"/>
          </p:cNvSpPr>
          <p:nvPr>
            <p:ph type="title"/>
          </p:nvPr>
        </p:nvSpPr>
        <p:spPr>
          <a:xfrm>
            <a:off x="124692" y="365128"/>
            <a:ext cx="12275126" cy="3403308"/>
          </a:xfrm>
        </p:spPr>
        <p:txBody>
          <a:bodyPr>
            <a:normAutofit/>
          </a:bodyPr>
          <a:lstStyle/>
          <a:p>
            <a:pPr algn="ctr"/>
            <a:br>
              <a:rPr lang="en-GB" dirty="0"/>
            </a:br>
            <a:br>
              <a:rPr lang="en-GB" dirty="0"/>
            </a:br>
            <a:r>
              <a:rPr lang="en-GB" sz="5300" b="1" dirty="0">
                <a:solidFill>
                  <a:srgbClr val="7030A0"/>
                </a:solidFill>
                <a:latin typeface="+mn-lt"/>
              </a:rPr>
              <a:t>THANK YOU FOR YOUR ATTENTION!</a:t>
            </a:r>
            <a:br>
              <a:rPr lang="en-GB" sz="5300" b="1" dirty="0">
                <a:solidFill>
                  <a:srgbClr val="7030A0"/>
                </a:solidFill>
                <a:latin typeface="+mn-lt"/>
              </a:rPr>
            </a:br>
            <a:br>
              <a:rPr lang="en-GB" dirty="0"/>
            </a:br>
            <a:endParaRPr lang="en-GB" dirty="0"/>
          </a:p>
        </p:txBody>
      </p:sp>
      <p:sp>
        <p:nvSpPr>
          <p:cNvPr id="3" name="Content Placeholder 2">
            <a:extLst>
              <a:ext uri="{FF2B5EF4-FFF2-40B4-BE49-F238E27FC236}">
                <a16:creationId xmlns:a16="http://schemas.microsoft.com/office/drawing/2014/main" id="{BD4829B2-5475-42EB-B564-F7BCAE4071A3}"/>
              </a:ext>
            </a:extLst>
          </p:cNvPr>
          <p:cNvSpPr>
            <a:spLocks noGrp="1"/>
          </p:cNvSpPr>
          <p:nvPr>
            <p:ph idx="1"/>
          </p:nvPr>
        </p:nvSpPr>
        <p:spPr>
          <a:xfrm>
            <a:off x="838201" y="3020291"/>
            <a:ext cx="10515600" cy="3156672"/>
          </a:xfrm>
        </p:spPr>
        <p:txBody>
          <a:bodyPr>
            <a:normAutofit lnSpcReduction="10000"/>
          </a:bodyPr>
          <a:lstStyle/>
          <a:p>
            <a:endParaRPr lang="en-GB" dirty="0"/>
          </a:p>
          <a:p>
            <a:endParaRPr lang="en-GB" dirty="0"/>
          </a:p>
          <a:p>
            <a:pPr marL="0" indent="0">
              <a:buNone/>
            </a:pPr>
            <a:br>
              <a:rPr lang="en-GB" b="1" i="0" dirty="0">
                <a:effectLst/>
                <a:latin typeface="Calibri" panose="020F0502020204030204" pitchFamily="34" charset="0"/>
              </a:rPr>
            </a:br>
            <a:r>
              <a:rPr lang="en-GB" b="1" i="0" dirty="0">
                <a:solidFill>
                  <a:srgbClr val="7030A0"/>
                </a:solidFill>
                <a:effectLst/>
              </a:rPr>
              <a:t>ROMANIAN STANDARDS ASSOCIATION - ASRO</a:t>
            </a:r>
            <a:br>
              <a:rPr lang="en-GB" i="0" dirty="0">
                <a:solidFill>
                  <a:srgbClr val="7030A0"/>
                </a:solidFill>
                <a:effectLst/>
              </a:rPr>
            </a:br>
            <a:r>
              <a:rPr lang="en-GB" i="0" dirty="0">
                <a:solidFill>
                  <a:srgbClr val="7030A0"/>
                </a:solidFill>
                <a:effectLst/>
              </a:rPr>
              <a:t>Str. Mihai </a:t>
            </a:r>
            <a:r>
              <a:rPr lang="en-GB" i="0" dirty="0" err="1">
                <a:solidFill>
                  <a:srgbClr val="7030A0"/>
                </a:solidFill>
                <a:effectLst/>
              </a:rPr>
              <a:t>Eminescu</a:t>
            </a:r>
            <a:r>
              <a:rPr lang="en-GB" i="0" dirty="0">
                <a:solidFill>
                  <a:srgbClr val="7030A0"/>
                </a:solidFill>
                <a:effectLst/>
              </a:rPr>
              <a:t> 238, Sector 2, </a:t>
            </a:r>
          </a:p>
          <a:p>
            <a:pPr marL="0" indent="0">
              <a:buNone/>
            </a:pPr>
            <a:r>
              <a:rPr lang="en-GB" i="0" dirty="0">
                <a:solidFill>
                  <a:srgbClr val="7030A0"/>
                </a:solidFill>
                <a:effectLst/>
              </a:rPr>
              <a:t>Bucharest, 020085, ROMANIA</a:t>
            </a:r>
          </a:p>
          <a:p>
            <a:pPr marL="0" indent="0">
              <a:buNone/>
            </a:pPr>
            <a:r>
              <a:rPr lang="en-GB" b="1" dirty="0">
                <a:solidFill>
                  <a:srgbClr val="7030A0"/>
                </a:solidFill>
                <a:hlinkClick r:id="rId2"/>
              </a:rPr>
              <a:t>asro@asro.ro</a:t>
            </a:r>
            <a:r>
              <a:rPr lang="en-GB" b="1" dirty="0">
                <a:solidFill>
                  <a:srgbClr val="7030A0"/>
                </a:solidFill>
              </a:rPr>
              <a:t>    </a:t>
            </a:r>
            <a:r>
              <a:rPr lang="en-GB" b="1" dirty="0">
                <a:solidFill>
                  <a:srgbClr val="7030A0"/>
                </a:solidFill>
                <a:hlinkClick r:id="rId3"/>
              </a:rPr>
              <a:t>proiecte@asro.ro</a:t>
            </a:r>
            <a:r>
              <a:rPr lang="en-GB" b="1" dirty="0">
                <a:solidFill>
                  <a:srgbClr val="7030A0"/>
                </a:solidFill>
              </a:rPr>
              <a:t> </a:t>
            </a:r>
          </a:p>
        </p:txBody>
      </p:sp>
    </p:spTree>
    <p:extLst>
      <p:ext uri="{BB962C8B-B14F-4D97-AF65-F5344CB8AC3E}">
        <p14:creationId xmlns:p14="http://schemas.microsoft.com/office/powerpoint/2010/main" val="180652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a:extLst>
              <a:ext uri="{FF2B5EF4-FFF2-40B4-BE49-F238E27FC236}">
                <a16:creationId xmlns:a16="http://schemas.microsoft.com/office/drawing/2014/main" id="{2928F936-8E7D-4A94-A45D-5A453B969B6D}"/>
              </a:ext>
            </a:extLst>
          </p:cNvPr>
          <p:cNvSpPr>
            <a:spLocks noGrp="1"/>
          </p:cNvSpPr>
          <p:nvPr>
            <p:ph type="title" idx="4294967295"/>
          </p:nvPr>
        </p:nvSpPr>
        <p:spPr>
          <a:xfrm>
            <a:off x="681833" y="36512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defRPr/>
            </a:pPr>
            <a:r>
              <a:rPr lang="en-GB" altLang="ro-RO" sz="3600" b="1" dirty="0">
                <a:ln w="11430"/>
                <a:solidFill>
                  <a:srgbClr val="002060"/>
                </a:solidFill>
                <a:latin typeface="Arial" pitchFamily="34" charset="0"/>
                <a:cs typeface="Arial" pitchFamily="34" charset="0"/>
              </a:rPr>
              <a:t>ASRO is member of</a:t>
            </a:r>
            <a:r>
              <a:rPr lang="ro-RO" altLang="ro-RO" sz="3600" b="1" dirty="0">
                <a:ln w="11430"/>
                <a:solidFill>
                  <a:srgbClr val="002060"/>
                </a:solidFill>
                <a:latin typeface="Arial" pitchFamily="34" charset="0"/>
                <a:cs typeface="Arial" pitchFamily="34" charset="0"/>
              </a:rPr>
              <a:t>:</a:t>
            </a:r>
            <a:br>
              <a:rPr lang="en-US" altLang="ro-RO" sz="3600" b="1" dirty="0">
                <a:ln w="11430"/>
                <a:solidFill>
                  <a:srgbClr val="002060"/>
                </a:solidFill>
                <a:latin typeface="Arial" pitchFamily="34" charset="0"/>
                <a:cs typeface="Arial" pitchFamily="34" charset="0"/>
              </a:rPr>
            </a:br>
            <a:endParaRPr lang="en-US" altLang="ro-RO" sz="2800" b="1" dirty="0">
              <a:ln w="11430"/>
              <a:solidFill>
                <a:srgbClr val="002060"/>
              </a:solidFill>
              <a:latin typeface="Arial" pitchFamily="34" charset="0"/>
              <a:ea typeface="+mn-ea"/>
              <a:cs typeface="Arial" pitchFamily="34" charset="0"/>
            </a:endParaRPr>
          </a:p>
        </p:txBody>
      </p:sp>
      <p:sp>
        <p:nvSpPr>
          <p:cNvPr id="18436" name="Slide Number Placeholder 4">
            <a:extLst>
              <a:ext uri="{FF2B5EF4-FFF2-40B4-BE49-F238E27FC236}">
                <a16:creationId xmlns:a16="http://schemas.microsoft.com/office/drawing/2014/main" id="{896C08B7-1F4C-4FDA-8B31-6C6709AA07EE}"/>
              </a:ext>
            </a:extLst>
          </p:cNvPr>
          <p:cNvSpPr txBox="1">
            <a:spLocks noGrp="1"/>
          </p:cNvSpPr>
          <p:nvPr/>
        </p:nvSpPr>
        <p:spPr bwMode="auto">
          <a:xfrm flipH="1">
            <a:off x="10211499" y="6553796"/>
            <a:ext cx="480589" cy="1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fontAlgn="base">
              <a:spcBef>
                <a:spcPct val="0"/>
              </a:spcBef>
              <a:spcAft>
                <a:spcPct val="0"/>
              </a:spcAft>
              <a:defRPr>
                <a:solidFill>
                  <a:schemeClr val="tx1"/>
                </a:solidFill>
                <a:latin typeface="Gill Sans MT" panose="020B0502020104020203" pitchFamily="34" charset="-18"/>
              </a:defRPr>
            </a:lvl6pPr>
            <a:lvl7pPr marL="2971800" indent="-228600" defTabSz="457200" fontAlgn="base">
              <a:spcBef>
                <a:spcPct val="0"/>
              </a:spcBef>
              <a:spcAft>
                <a:spcPct val="0"/>
              </a:spcAft>
              <a:defRPr>
                <a:solidFill>
                  <a:schemeClr val="tx1"/>
                </a:solidFill>
                <a:latin typeface="Gill Sans MT" panose="020B0502020104020203" pitchFamily="34" charset="-18"/>
              </a:defRPr>
            </a:lvl7pPr>
            <a:lvl8pPr marL="3429000" indent="-228600" defTabSz="457200" fontAlgn="base">
              <a:spcBef>
                <a:spcPct val="0"/>
              </a:spcBef>
              <a:spcAft>
                <a:spcPct val="0"/>
              </a:spcAft>
              <a:defRPr>
                <a:solidFill>
                  <a:schemeClr val="tx1"/>
                </a:solidFill>
                <a:latin typeface="Gill Sans MT" panose="020B0502020104020203" pitchFamily="34" charset="-18"/>
              </a:defRPr>
            </a:lvl8pPr>
            <a:lvl9pPr marL="3886200" indent="-228600" defTabSz="457200" fontAlgn="base">
              <a:spcBef>
                <a:spcPct val="0"/>
              </a:spcBef>
              <a:spcAft>
                <a:spcPct val="0"/>
              </a:spcAft>
              <a:defRPr>
                <a:solidFill>
                  <a:schemeClr val="tx1"/>
                </a:solidFill>
                <a:latin typeface="Gill Sans MT" panose="020B0502020104020203" pitchFamily="34" charset="-18"/>
              </a:defRPr>
            </a:lvl9pPr>
          </a:lstStyle>
          <a:p>
            <a:pPr algn="r" eaLnBrk="1" hangingPunct="1"/>
            <a:fld id="{2074B4AB-7ECF-4B00-9276-2FDDB759569F}" type="slidenum">
              <a:rPr lang="en-US" altLang="ro-RO" sz="1200">
                <a:latin typeface="Verdana" panose="020B0604030504040204" pitchFamily="34" charset="0"/>
              </a:rPr>
              <a:pPr algn="r" eaLnBrk="1" hangingPunct="1"/>
              <a:t>2</a:t>
            </a:fld>
            <a:endParaRPr lang="en-US" altLang="ro-RO" sz="1200" dirty="0">
              <a:latin typeface="Verdana" panose="020B0604030504040204" pitchFamily="34" charset="0"/>
            </a:endParaRPr>
          </a:p>
        </p:txBody>
      </p:sp>
      <p:sp>
        <p:nvSpPr>
          <p:cNvPr id="35" name="AutoShape 7">
            <a:extLst>
              <a:ext uri="{FF2B5EF4-FFF2-40B4-BE49-F238E27FC236}">
                <a16:creationId xmlns:a16="http://schemas.microsoft.com/office/drawing/2014/main" id="{740805D8-FC5A-434A-BC77-33CC5241B355}"/>
              </a:ext>
            </a:extLst>
          </p:cNvPr>
          <p:cNvSpPr>
            <a:spLocks noChangeArrowheads="1"/>
          </p:cNvSpPr>
          <p:nvPr/>
        </p:nvSpPr>
        <p:spPr bwMode="auto">
          <a:xfrm>
            <a:off x="3052867" y="2665197"/>
            <a:ext cx="6777573" cy="675214"/>
          </a:xfrm>
          <a:prstGeom prst="roundRect">
            <a:avLst>
              <a:gd name="adj" fmla="val 16667"/>
            </a:avLst>
          </a:prstGeom>
          <a:solidFill>
            <a:schemeClr val="accent1">
              <a:lumMod val="25000"/>
              <a:lumOff val="75000"/>
              <a:alpha val="79999"/>
            </a:schemeClr>
          </a:solidFill>
          <a:ln>
            <a:noFill/>
          </a:ln>
          <a:effectLst>
            <a:glow rad="63500">
              <a:schemeClr val="accent5">
                <a:satMod val="175000"/>
                <a:alpha val="40000"/>
              </a:schemeClr>
            </a:glow>
          </a:effectLst>
        </p:spPr>
        <p:txBody>
          <a:bodyPr anchor="ct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fontAlgn="base">
              <a:spcBef>
                <a:spcPct val="0"/>
              </a:spcBef>
              <a:spcAft>
                <a:spcPct val="0"/>
              </a:spcAft>
              <a:defRPr>
                <a:solidFill>
                  <a:schemeClr val="tx1"/>
                </a:solidFill>
                <a:latin typeface="Gill Sans MT" panose="020B0502020104020203" pitchFamily="34" charset="-18"/>
              </a:defRPr>
            </a:lvl6pPr>
            <a:lvl7pPr marL="2971800" indent="-228600" defTabSz="457200" fontAlgn="base">
              <a:spcBef>
                <a:spcPct val="0"/>
              </a:spcBef>
              <a:spcAft>
                <a:spcPct val="0"/>
              </a:spcAft>
              <a:defRPr>
                <a:solidFill>
                  <a:schemeClr val="tx1"/>
                </a:solidFill>
                <a:latin typeface="Gill Sans MT" panose="020B0502020104020203" pitchFamily="34" charset="-18"/>
              </a:defRPr>
            </a:lvl7pPr>
            <a:lvl8pPr marL="3429000" indent="-228600" defTabSz="457200" fontAlgn="base">
              <a:spcBef>
                <a:spcPct val="0"/>
              </a:spcBef>
              <a:spcAft>
                <a:spcPct val="0"/>
              </a:spcAft>
              <a:defRPr>
                <a:solidFill>
                  <a:schemeClr val="tx1"/>
                </a:solidFill>
                <a:latin typeface="Gill Sans MT" panose="020B0502020104020203" pitchFamily="34" charset="-18"/>
              </a:defRPr>
            </a:lvl8pPr>
            <a:lvl9pPr marL="3886200" indent="-228600" defTabSz="457200" fontAlgn="base">
              <a:spcBef>
                <a:spcPct val="0"/>
              </a:spcBef>
              <a:spcAft>
                <a:spcPct val="0"/>
              </a:spcAft>
              <a:defRPr>
                <a:solidFill>
                  <a:schemeClr val="tx1"/>
                </a:solidFill>
                <a:latin typeface="Gill Sans MT" panose="020B0502020104020203" pitchFamily="34" charset="-18"/>
              </a:defRPr>
            </a:lvl9pPr>
          </a:lstStyle>
          <a:p>
            <a:pPr>
              <a:lnSpc>
                <a:spcPct val="80000"/>
              </a:lnSpc>
              <a:spcBef>
                <a:spcPct val="20000"/>
              </a:spcBef>
              <a:defRPr/>
            </a:pPr>
            <a:r>
              <a:rPr lang="en-GB" sz="2400" b="1" dirty="0">
                <a:solidFill>
                  <a:schemeClr val="tx2"/>
                </a:solidFill>
                <a:latin typeface="Calibri" panose="020F0502020204030204" pitchFamily="34" charset="0"/>
              </a:rPr>
              <a:t>International Organization for Standardization</a:t>
            </a:r>
            <a:r>
              <a:rPr lang="en-US" altLang="ro-RO" sz="2400" b="1" dirty="0">
                <a:solidFill>
                  <a:schemeClr val="tx2"/>
                </a:solidFill>
                <a:latin typeface="Calibri" panose="020F0502020204030204" pitchFamily="34" charset="0"/>
              </a:rPr>
              <a:t> – since 19</a:t>
            </a:r>
            <a:r>
              <a:rPr lang="ro-RO" altLang="ro-RO" sz="2400" b="1" dirty="0">
                <a:solidFill>
                  <a:schemeClr val="tx2"/>
                </a:solidFill>
                <a:latin typeface="Calibri" panose="020F0502020204030204" pitchFamily="34" charset="0"/>
              </a:rPr>
              <a:t>50</a:t>
            </a:r>
            <a:r>
              <a:rPr lang="en-US" altLang="ro-RO" sz="2400" b="1" dirty="0">
                <a:solidFill>
                  <a:schemeClr val="tx2"/>
                </a:solidFill>
                <a:latin typeface="Calibri" panose="020F0502020204030204" pitchFamily="34" charset="0"/>
              </a:rPr>
              <a:t>  </a:t>
            </a:r>
            <a:endParaRPr lang="ro-RO" altLang="ro-RO" sz="2400" b="1" dirty="0">
              <a:solidFill>
                <a:schemeClr val="tx2"/>
              </a:solidFill>
              <a:latin typeface="Calibri" panose="020F0502020204030204" pitchFamily="34" charset="0"/>
            </a:endParaRPr>
          </a:p>
        </p:txBody>
      </p:sp>
      <p:sp>
        <p:nvSpPr>
          <p:cNvPr id="37" name="AutoShape 7">
            <a:extLst>
              <a:ext uri="{FF2B5EF4-FFF2-40B4-BE49-F238E27FC236}">
                <a16:creationId xmlns:a16="http://schemas.microsoft.com/office/drawing/2014/main" id="{957E4558-64DB-47FB-AA0C-1045631B4248}"/>
              </a:ext>
            </a:extLst>
          </p:cNvPr>
          <p:cNvSpPr>
            <a:spLocks noChangeArrowheads="1"/>
          </p:cNvSpPr>
          <p:nvPr/>
        </p:nvSpPr>
        <p:spPr bwMode="auto">
          <a:xfrm>
            <a:off x="3064583" y="3695421"/>
            <a:ext cx="6901141" cy="706002"/>
          </a:xfrm>
          <a:prstGeom prst="roundRect">
            <a:avLst>
              <a:gd name="adj" fmla="val 16667"/>
            </a:avLst>
          </a:prstGeom>
          <a:solidFill>
            <a:schemeClr val="accent1">
              <a:lumMod val="25000"/>
              <a:lumOff val="75000"/>
              <a:alpha val="79999"/>
            </a:schemeClr>
          </a:solidFill>
          <a:ln>
            <a:noFill/>
          </a:ln>
          <a:effectLst>
            <a:glow rad="63500">
              <a:schemeClr val="accent5">
                <a:satMod val="175000"/>
                <a:alpha val="40000"/>
              </a:schemeClr>
            </a:glow>
          </a:effectLst>
        </p:spPr>
        <p:txBody>
          <a:bodyPr anchor="ct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fontAlgn="base">
              <a:spcBef>
                <a:spcPct val="0"/>
              </a:spcBef>
              <a:spcAft>
                <a:spcPct val="0"/>
              </a:spcAft>
              <a:defRPr>
                <a:solidFill>
                  <a:schemeClr val="tx1"/>
                </a:solidFill>
                <a:latin typeface="Gill Sans MT" panose="020B0502020104020203" pitchFamily="34" charset="-18"/>
              </a:defRPr>
            </a:lvl6pPr>
            <a:lvl7pPr marL="2971800" indent="-228600" defTabSz="457200" fontAlgn="base">
              <a:spcBef>
                <a:spcPct val="0"/>
              </a:spcBef>
              <a:spcAft>
                <a:spcPct val="0"/>
              </a:spcAft>
              <a:defRPr>
                <a:solidFill>
                  <a:schemeClr val="tx1"/>
                </a:solidFill>
                <a:latin typeface="Gill Sans MT" panose="020B0502020104020203" pitchFamily="34" charset="-18"/>
              </a:defRPr>
            </a:lvl7pPr>
            <a:lvl8pPr marL="3429000" indent="-228600" defTabSz="457200" fontAlgn="base">
              <a:spcBef>
                <a:spcPct val="0"/>
              </a:spcBef>
              <a:spcAft>
                <a:spcPct val="0"/>
              </a:spcAft>
              <a:defRPr>
                <a:solidFill>
                  <a:schemeClr val="tx1"/>
                </a:solidFill>
                <a:latin typeface="Gill Sans MT" panose="020B0502020104020203" pitchFamily="34" charset="-18"/>
              </a:defRPr>
            </a:lvl8pPr>
            <a:lvl9pPr marL="3886200" indent="-228600" defTabSz="457200" fontAlgn="base">
              <a:spcBef>
                <a:spcPct val="0"/>
              </a:spcBef>
              <a:spcAft>
                <a:spcPct val="0"/>
              </a:spcAft>
              <a:defRPr>
                <a:solidFill>
                  <a:schemeClr val="tx1"/>
                </a:solidFill>
                <a:latin typeface="Gill Sans MT" panose="020B0502020104020203" pitchFamily="34" charset="-18"/>
              </a:defRPr>
            </a:lvl9pPr>
          </a:lstStyle>
          <a:p>
            <a:pPr>
              <a:lnSpc>
                <a:spcPct val="80000"/>
              </a:lnSpc>
              <a:spcBef>
                <a:spcPct val="20000"/>
              </a:spcBef>
              <a:defRPr/>
            </a:pPr>
            <a:r>
              <a:rPr lang="en-US" altLang="ro-RO" sz="2400" b="1" dirty="0">
                <a:solidFill>
                  <a:schemeClr val="tx2"/>
                </a:solidFill>
                <a:latin typeface="Calibri" panose="020F0502020204030204" pitchFamily="34" charset="0"/>
              </a:rPr>
              <a:t>European Committee for Standardization</a:t>
            </a:r>
            <a:r>
              <a:rPr lang="ro-RO" altLang="ro-RO" sz="2400" b="1" dirty="0">
                <a:solidFill>
                  <a:schemeClr val="tx2"/>
                </a:solidFill>
                <a:latin typeface="Calibri" panose="020F0502020204030204" pitchFamily="34" charset="0"/>
              </a:rPr>
              <a:t> </a:t>
            </a:r>
            <a:r>
              <a:rPr lang="en-US" altLang="ro-RO" sz="2400" b="1" dirty="0">
                <a:solidFill>
                  <a:schemeClr val="tx2"/>
                </a:solidFill>
                <a:latin typeface="Calibri" panose="020F0502020204030204" pitchFamily="34" charset="0"/>
              </a:rPr>
              <a:t>– </a:t>
            </a:r>
            <a:endParaRPr lang="ro-RO" altLang="ro-RO" sz="2400" b="1" dirty="0">
              <a:solidFill>
                <a:schemeClr val="tx2"/>
              </a:solidFill>
              <a:latin typeface="Calibri" panose="020F0502020204030204" pitchFamily="34" charset="0"/>
            </a:endParaRPr>
          </a:p>
          <a:p>
            <a:pPr>
              <a:lnSpc>
                <a:spcPct val="80000"/>
              </a:lnSpc>
              <a:spcBef>
                <a:spcPct val="20000"/>
              </a:spcBef>
              <a:defRPr/>
            </a:pPr>
            <a:r>
              <a:rPr lang="en-US" altLang="ro-RO" sz="2400" b="1" dirty="0">
                <a:solidFill>
                  <a:schemeClr val="tx2"/>
                </a:solidFill>
                <a:latin typeface="Calibri" panose="020F0502020204030204" pitchFamily="34" charset="0"/>
              </a:rPr>
              <a:t>since 2006</a:t>
            </a:r>
            <a:r>
              <a:rPr lang="ro-RO" altLang="ro-RO" sz="2400" b="1" dirty="0">
                <a:solidFill>
                  <a:schemeClr val="tx2"/>
                </a:solidFill>
                <a:latin typeface="Calibri" panose="020F0502020204030204" pitchFamily="34" charset="0"/>
              </a:rPr>
              <a:t> </a:t>
            </a:r>
            <a:r>
              <a:rPr lang="en-US" altLang="ro-RO" sz="2400" b="1" dirty="0">
                <a:solidFill>
                  <a:schemeClr val="tx2"/>
                </a:solidFill>
                <a:latin typeface="Calibri" panose="020F0502020204030204" pitchFamily="34" charset="0"/>
              </a:rPr>
              <a:t> </a:t>
            </a:r>
            <a:endParaRPr lang="ro-RO" altLang="ro-RO" sz="2400" b="1" dirty="0">
              <a:solidFill>
                <a:schemeClr val="tx2"/>
              </a:solidFill>
              <a:latin typeface="Calibri" panose="020F0502020204030204" pitchFamily="34" charset="0"/>
            </a:endParaRPr>
          </a:p>
        </p:txBody>
      </p:sp>
      <p:sp>
        <p:nvSpPr>
          <p:cNvPr id="38" name="AutoShape 7">
            <a:extLst>
              <a:ext uri="{FF2B5EF4-FFF2-40B4-BE49-F238E27FC236}">
                <a16:creationId xmlns:a16="http://schemas.microsoft.com/office/drawing/2014/main" id="{96D692C8-EC88-4F66-88F8-EF9C1CB1A1F1}"/>
              </a:ext>
            </a:extLst>
          </p:cNvPr>
          <p:cNvSpPr>
            <a:spLocks noChangeArrowheads="1"/>
          </p:cNvSpPr>
          <p:nvPr/>
        </p:nvSpPr>
        <p:spPr bwMode="auto">
          <a:xfrm>
            <a:off x="3064585" y="4597223"/>
            <a:ext cx="6901141" cy="651418"/>
          </a:xfrm>
          <a:prstGeom prst="roundRect">
            <a:avLst>
              <a:gd name="adj" fmla="val 16667"/>
            </a:avLst>
          </a:prstGeom>
          <a:solidFill>
            <a:schemeClr val="accent1">
              <a:lumMod val="25000"/>
              <a:lumOff val="75000"/>
              <a:alpha val="79999"/>
            </a:schemeClr>
          </a:solidFill>
          <a:ln>
            <a:noFill/>
          </a:ln>
          <a:effectLst>
            <a:glow rad="63500">
              <a:schemeClr val="accent5">
                <a:satMod val="175000"/>
                <a:alpha val="40000"/>
              </a:schemeClr>
            </a:glow>
          </a:effectLst>
        </p:spPr>
        <p:txBody>
          <a:bodyPr anchor="ct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fontAlgn="base">
              <a:spcBef>
                <a:spcPct val="0"/>
              </a:spcBef>
              <a:spcAft>
                <a:spcPct val="0"/>
              </a:spcAft>
              <a:defRPr>
                <a:solidFill>
                  <a:schemeClr val="tx1"/>
                </a:solidFill>
                <a:latin typeface="Gill Sans MT" panose="020B0502020104020203" pitchFamily="34" charset="-18"/>
              </a:defRPr>
            </a:lvl6pPr>
            <a:lvl7pPr marL="2971800" indent="-228600" defTabSz="457200" fontAlgn="base">
              <a:spcBef>
                <a:spcPct val="0"/>
              </a:spcBef>
              <a:spcAft>
                <a:spcPct val="0"/>
              </a:spcAft>
              <a:defRPr>
                <a:solidFill>
                  <a:schemeClr val="tx1"/>
                </a:solidFill>
                <a:latin typeface="Gill Sans MT" panose="020B0502020104020203" pitchFamily="34" charset="-18"/>
              </a:defRPr>
            </a:lvl7pPr>
            <a:lvl8pPr marL="3429000" indent="-228600" defTabSz="457200" fontAlgn="base">
              <a:spcBef>
                <a:spcPct val="0"/>
              </a:spcBef>
              <a:spcAft>
                <a:spcPct val="0"/>
              </a:spcAft>
              <a:defRPr>
                <a:solidFill>
                  <a:schemeClr val="tx1"/>
                </a:solidFill>
                <a:latin typeface="Gill Sans MT" panose="020B0502020104020203" pitchFamily="34" charset="-18"/>
              </a:defRPr>
            </a:lvl8pPr>
            <a:lvl9pPr marL="3886200" indent="-228600" defTabSz="457200" fontAlgn="base">
              <a:spcBef>
                <a:spcPct val="0"/>
              </a:spcBef>
              <a:spcAft>
                <a:spcPct val="0"/>
              </a:spcAft>
              <a:defRPr>
                <a:solidFill>
                  <a:schemeClr val="tx1"/>
                </a:solidFill>
                <a:latin typeface="Gill Sans MT" panose="020B0502020104020203" pitchFamily="34" charset="-18"/>
              </a:defRPr>
            </a:lvl9pPr>
          </a:lstStyle>
          <a:p>
            <a:pPr>
              <a:lnSpc>
                <a:spcPct val="80000"/>
              </a:lnSpc>
              <a:spcBef>
                <a:spcPct val="20000"/>
              </a:spcBef>
              <a:defRPr/>
            </a:pPr>
            <a:r>
              <a:rPr lang="en-US" altLang="ro-RO" sz="2400" b="1" dirty="0">
                <a:solidFill>
                  <a:schemeClr val="tx2"/>
                </a:solidFill>
                <a:latin typeface="Calibri" panose="020F0502020204030204" pitchFamily="34" charset="0"/>
              </a:rPr>
              <a:t>European Committee for Electrotechnical Standardization</a:t>
            </a:r>
            <a:r>
              <a:rPr lang="ro-RO" altLang="ro-RO" sz="2400" b="1" dirty="0">
                <a:solidFill>
                  <a:schemeClr val="tx2"/>
                </a:solidFill>
                <a:latin typeface="Calibri" panose="020F0502020204030204" pitchFamily="34" charset="0"/>
              </a:rPr>
              <a:t> </a:t>
            </a:r>
            <a:r>
              <a:rPr lang="en-US" altLang="ro-RO" sz="2400" b="1" dirty="0">
                <a:solidFill>
                  <a:schemeClr val="tx2"/>
                </a:solidFill>
                <a:latin typeface="Calibri" panose="020F0502020204030204" pitchFamily="34" charset="0"/>
              </a:rPr>
              <a:t>– since 2006</a:t>
            </a:r>
            <a:r>
              <a:rPr lang="ro-RO" altLang="ro-RO" sz="2400" b="1" dirty="0">
                <a:solidFill>
                  <a:schemeClr val="tx2"/>
                </a:solidFill>
                <a:latin typeface="Calibri" panose="020F0502020204030204" pitchFamily="34" charset="0"/>
              </a:rPr>
              <a:t> </a:t>
            </a:r>
            <a:r>
              <a:rPr lang="en-US" altLang="ro-RO" sz="2400" b="1" dirty="0">
                <a:solidFill>
                  <a:schemeClr val="tx2"/>
                </a:solidFill>
                <a:latin typeface="Calibri" panose="020F0502020204030204" pitchFamily="34" charset="0"/>
              </a:rPr>
              <a:t> </a:t>
            </a:r>
            <a:endParaRPr lang="ro-RO" altLang="ro-RO" sz="2400" b="1" dirty="0">
              <a:solidFill>
                <a:schemeClr val="tx2"/>
              </a:solidFill>
              <a:latin typeface="Calibri" panose="020F0502020204030204" pitchFamily="34" charset="0"/>
            </a:endParaRPr>
          </a:p>
        </p:txBody>
      </p:sp>
      <p:sp>
        <p:nvSpPr>
          <p:cNvPr id="39" name="AutoShape 7">
            <a:extLst>
              <a:ext uri="{FF2B5EF4-FFF2-40B4-BE49-F238E27FC236}">
                <a16:creationId xmlns:a16="http://schemas.microsoft.com/office/drawing/2014/main" id="{9CD89725-76BB-42A5-A145-F334BE8484B6}"/>
              </a:ext>
            </a:extLst>
          </p:cNvPr>
          <p:cNvSpPr>
            <a:spLocks noChangeArrowheads="1"/>
          </p:cNvSpPr>
          <p:nvPr/>
        </p:nvSpPr>
        <p:spPr bwMode="auto">
          <a:xfrm>
            <a:off x="3044477" y="5533538"/>
            <a:ext cx="6921249" cy="651418"/>
          </a:xfrm>
          <a:prstGeom prst="roundRect">
            <a:avLst>
              <a:gd name="adj" fmla="val 16667"/>
            </a:avLst>
          </a:prstGeom>
          <a:solidFill>
            <a:schemeClr val="accent1">
              <a:lumMod val="25000"/>
              <a:lumOff val="75000"/>
              <a:alpha val="79999"/>
            </a:schemeClr>
          </a:solidFill>
          <a:ln>
            <a:noFill/>
          </a:ln>
          <a:effectLst>
            <a:glow rad="63500">
              <a:schemeClr val="accent5">
                <a:satMod val="175000"/>
                <a:alpha val="40000"/>
              </a:schemeClr>
            </a:glow>
          </a:effectLst>
        </p:spPr>
        <p:txBody>
          <a:bodyPr anchor="ct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fontAlgn="base">
              <a:spcBef>
                <a:spcPct val="0"/>
              </a:spcBef>
              <a:spcAft>
                <a:spcPct val="0"/>
              </a:spcAft>
              <a:defRPr>
                <a:solidFill>
                  <a:schemeClr val="tx1"/>
                </a:solidFill>
                <a:latin typeface="Gill Sans MT" panose="020B0502020104020203" pitchFamily="34" charset="-18"/>
              </a:defRPr>
            </a:lvl6pPr>
            <a:lvl7pPr marL="2971800" indent="-228600" defTabSz="457200" fontAlgn="base">
              <a:spcBef>
                <a:spcPct val="0"/>
              </a:spcBef>
              <a:spcAft>
                <a:spcPct val="0"/>
              </a:spcAft>
              <a:defRPr>
                <a:solidFill>
                  <a:schemeClr val="tx1"/>
                </a:solidFill>
                <a:latin typeface="Gill Sans MT" panose="020B0502020104020203" pitchFamily="34" charset="-18"/>
              </a:defRPr>
            </a:lvl7pPr>
            <a:lvl8pPr marL="3429000" indent="-228600" defTabSz="457200" fontAlgn="base">
              <a:spcBef>
                <a:spcPct val="0"/>
              </a:spcBef>
              <a:spcAft>
                <a:spcPct val="0"/>
              </a:spcAft>
              <a:defRPr>
                <a:solidFill>
                  <a:schemeClr val="tx1"/>
                </a:solidFill>
                <a:latin typeface="Gill Sans MT" panose="020B0502020104020203" pitchFamily="34" charset="-18"/>
              </a:defRPr>
            </a:lvl8pPr>
            <a:lvl9pPr marL="3886200" indent="-228600" defTabSz="457200" fontAlgn="base">
              <a:spcBef>
                <a:spcPct val="0"/>
              </a:spcBef>
              <a:spcAft>
                <a:spcPct val="0"/>
              </a:spcAft>
              <a:defRPr>
                <a:solidFill>
                  <a:schemeClr val="tx1"/>
                </a:solidFill>
                <a:latin typeface="Gill Sans MT" panose="020B0502020104020203" pitchFamily="34" charset="-18"/>
              </a:defRPr>
            </a:lvl9pPr>
          </a:lstStyle>
          <a:p>
            <a:pPr>
              <a:lnSpc>
                <a:spcPct val="80000"/>
              </a:lnSpc>
              <a:spcBef>
                <a:spcPct val="20000"/>
              </a:spcBef>
              <a:defRPr/>
            </a:pPr>
            <a:r>
              <a:rPr lang="en-GB" sz="2400" b="1" dirty="0">
                <a:solidFill>
                  <a:schemeClr val="tx2"/>
                </a:solidFill>
                <a:latin typeface="Calibri" panose="020F0502020204030204" pitchFamily="34" charset="0"/>
              </a:rPr>
              <a:t>European Telecommunications Standards Institute</a:t>
            </a:r>
            <a:r>
              <a:rPr lang="ro-RO" altLang="ro-RO" sz="2400" b="1" dirty="0">
                <a:solidFill>
                  <a:schemeClr val="tx2"/>
                </a:solidFill>
                <a:latin typeface="Calibri" panose="020F0502020204030204" pitchFamily="34" charset="0"/>
              </a:rPr>
              <a:t> </a:t>
            </a:r>
            <a:r>
              <a:rPr lang="en-GB" altLang="ro-RO" sz="2400" b="1" dirty="0">
                <a:solidFill>
                  <a:schemeClr val="tx2"/>
                </a:solidFill>
                <a:latin typeface="Calibri" panose="020F0502020204030204" pitchFamily="34" charset="0"/>
              </a:rPr>
              <a:t>– observer member</a:t>
            </a:r>
            <a:r>
              <a:rPr lang="en-US" altLang="ro-RO" sz="2400" b="1" dirty="0">
                <a:solidFill>
                  <a:schemeClr val="tx2"/>
                </a:solidFill>
                <a:latin typeface="Calibri" panose="020F0502020204030204" pitchFamily="34" charset="0"/>
              </a:rPr>
              <a:t> since </a:t>
            </a:r>
            <a:r>
              <a:rPr lang="ro-RO" altLang="ro-RO" sz="2400" b="1" dirty="0">
                <a:solidFill>
                  <a:schemeClr val="tx2"/>
                </a:solidFill>
                <a:latin typeface="Calibri" panose="020F0502020204030204" pitchFamily="34" charset="0"/>
              </a:rPr>
              <a:t>1991</a:t>
            </a:r>
          </a:p>
        </p:txBody>
      </p:sp>
      <p:pic>
        <p:nvPicPr>
          <p:cNvPr id="3" name="Picture 2" descr="A red and white sign&#10;&#10;Description automatically generated">
            <a:extLst>
              <a:ext uri="{FF2B5EF4-FFF2-40B4-BE49-F238E27FC236}">
                <a16:creationId xmlns:a16="http://schemas.microsoft.com/office/drawing/2014/main" id="{C6918B82-F55D-4890-B6A1-96B5B0727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442" y="2580979"/>
            <a:ext cx="901906" cy="828675"/>
          </a:xfrm>
          <a:prstGeom prst="rect">
            <a:avLst/>
          </a:prstGeom>
        </p:spPr>
      </p:pic>
      <p:pic>
        <p:nvPicPr>
          <p:cNvPr id="5" name="Picture 4">
            <a:extLst>
              <a:ext uri="{FF2B5EF4-FFF2-40B4-BE49-F238E27FC236}">
                <a16:creationId xmlns:a16="http://schemas.microsoft.com/office/drawing/2014/main" id="{1DB6BE08-8431-4058-8C43-47AD784E5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442" y="1548263"/>
            <a:ext cx="901906" cy="901906"/>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71FBF7E-E41D-4389-B3BC-4538AAFF7C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6520" y="4608892"/>
            <a:ext cx="1351163" cy="788576"/>
          </a:xfrm>
          <a:prstGeom prst="rect">
            <a:avLst/>
          </a:prstGeom>
        </p:spPr>
      </p:pic>
      <p:pic>
        <p:nvPicPr>
          <p:cNvPr id="9" name="Picture 8" descr="A close up of a logo&#10;&#10;Description automatically generated">
            <a:extLst>
              <a:ext uri="{FF2B5EF4-FFF2-40B4-BE49-F238E27FC236}">
                <a16:creationId xmlns:a16="http://schemas.microsoft.com/office/drawing/2014/main" id="{A601C20B-CEAA-4EC0-A53D-82ABE13E2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7250" y="3642003"/>
            <a:ext cx="1081539" cy="860378"/>
          </a:xfrm>
          <a:prstGeom prst="rect">
            <a:avLst/>
          </a:prstGeom>
        </p:spPr>
      </p:pic>
      <p:pic>
        <p:nvPicPr>
          <p:cNvPr id="10" name="Picture 9">
            <a:extLst>
              <a:ext uri="{FF2B5EF4-FFF2-40B4-BE49-F238E27FC236}">
                <a16:creationId xmlns:a16="http://schemas.microsoft.com/office/drawing/2014/main" id="{9D56C091-2A95-43BF-B31C-90DA1D4F2EA0}"/>
              </a:ext>
            </a:extLst>
          </p:cNvPr>
          <p:cNvPicPr>
            <a:picLocks noChangeAspect="1"/>
          </p:cNvPicPr>
          <p:nvPr/>
        </p:nvPicPr>
        <p:blipFill>
          <a:blip r:embed="rId7"/>
          <a:stretch>
            <a:fillRect/>
          </a:stretch>
        </p:blipFill>
        <p:spPr>
          <a:xfrm>
            <a:off x="1346518" y="5429742"/>
            <a:ext cx="1484708" cy="828674"/>
          </a:xfrm>
          <a:prstGeom prst="rect">
            <a:avLst/>
          </a:prstGeom>
        </p:spPr>
      </p:pic>
      <p:sp>
        <p:nvSpPr>
          <p:cNvPr id="18" name="AutoShape 7">
            <a:extLst>
              <a:ext uri="{FF2B5EF4-FFF2-40B4-BE49-F238E27FC236}">
                <a16:creationId xmlns:a16="http://schemas.microsoft.com/office/drawing/2014/main" id="{1E6B9FB3-659A-4519-AD3A-FF517F910B82}"/>
              </a:ext>
            </a:extLst>
          </p:cNvPr>
          <p:cNvSpPr>
            <a:spLocks noChangeArrowheads="1"/>
          </p:cNvSpPr>
          <p:nvPr/>
        </p:nvSpPr>
        <p:spPr bwMode="auto">
          <a:xfrm>
            <a:off x="3064583" y="1609359"/>
            <a:ext cx="6765857" cy="706002"/>
          </a:xfrm>
          <a:prstGeom prst="roundRect">
            <a:avLst>
              <a:gd name="adj" fmla="val 16667"/>
            </a:avLst>
          </a:prstGeom>
          <a:solidFill>
            <a:schemeClr val="accent1">
              <a:lumMod val="25000"/>
              <a:lumOff val="75000"/>
              <a:alpha val="79999"/>
            </a:schemeClr>
          </a:solidFill>
          <a:ln>
            <a:noFill/>
          </a:ln>
          <a:effectLst>
            <a:glow rad="63500">
              <a:schemeClr val="accent5">
                <a:satMod val="175000"/>
                <a:alpha val="40000"/>
              </a:schemeClr>
            </a:glow>
          </a:effectLst>
        </p:spPr>
        <p:txBody>
          <a:bodyPr anchor="ct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fontAlgn="base">
              <a:spcBef>
                <a:spcPct val="0"/>
              </a:spcBef>
              <a:spcAft>
                <a:spcPct val="0"/>
              </a:spcAft>
              <a:defRPr>
                <a:solidFill>
                  <a:schemeClr val="tx1"/>
                </a:solidFill>
                <a:latin typeface="Gill Sans MT" panose="020B0502020104020203" pitchFamily="34" charset="-18"/>
              </a:defRPr>
            </a:lvl6pPr>
            <a:lvl7pPr marL="2971800" indent="-228600" defTabSz="457200" fontAlgn="base">
              <a:spcBef>
                <a:spcPct val="0"/>
              </a:spcBef>
              <a:spcAft>
                <a:spcPct val="0"/>
              </a:spcAft>
              <a:defRPr>
                <a:solidFill>
                  <a:schemeClr val="tx1"/>
                </a:solidFill>
                <a:latin typeface="Gill Sans MT" panose="020B0502020104020203" pitchFamily="34" charset="-18"/>
              </a:defRPr>
            </a:lvl7pPr>
            <a:lvl8pPr marL="3429000" indent="-228600" defTabSz="457200" fontAlgn="base">
              <a:spcBef>
                <a:spcPct val="0"/>
              </a:spcBef>
              <a:spcAft>
                <a:spcPct val="0"/>
              </a:spcAft>
              <a:defRPr>
                <a:solidFill>
                  <a:schemeClr val="tx1"/>
                </a:solidFill>
                <a:latin typeface="Gill Sans MT" panose="020B0502020104020203" pitchFamily="34" charset="-18"/>
              </a:defRPr>
            </a:lvl8pPr>
            <a:lvl9pPr marL="3886200" indent="-228600" defTabSz="457200" fontAlgn="base">
              <a:spcBef>
                <a:spcPct val="0"/>
              </a:spcBef>
              <a:spcAft>
                <a:spcPct val="0"/>
              </a:spcAft>
              <a:defRPr>
                <a:solidFill>
                  <a:schemeClr val="tx1"/>
                </a:solidFill>
                <a:latin typeface="Gill Sans MT" panose="020B0502020104020203" pitchFamily="34" charset="-18"/>
              </a:defRPr>
            </a:lvl9pPr>
          </a:lstStyle>
          <a:p>
            <a:pPr>
              <a:lnSpc>
                <a:spcPct val="80000"/>
              </a:lnSpc>
              <a:spcBef>
                <a:spcPct val="20000"/>
              </a:spcBef>
              <a:defRPr/>
            </a:pPr>
            <a:r>
              <a:rPr lang="en-US" altLang="ro-RO" sz="2400" b="1" dirty="0">
                <a:solidFill>
                  <a:schemeClr val="tx2"/>
                </a:solidFill>
                <a:latin typeface="Calibri" panose="020F0502020204030204" pitchFamily="34" charset="0"/>
              </a:rPr>
              <a:t>International Electrotechnical Commission</a:t>
            </a:r>
            <a:r>
              <a:rPr lang="ro-RO" altLang="ro-RO" sz="2400" b="1" dirty="0">
                <a:solidFill>
                  <a:schemeClr val="tx2"/>
                </a:solidFill>
                <a:latin typeface="Calibri" panose="020F0502020204030204" pitchFamily="34" charset="0"/>
              </a:rPr>
              <a:t> </a:t>
            </a:r>
            <a:r>
              <a:rPr lang="en-US" altLang="ro-RO" sz="2400" b="1" dirty="0">
                <a:solidFill>
                  <a:schemeClr val="tx2"/>
                </a:solidFill>
                <a:latin typeface="Calibri" panose="020F0502020204030204" pitchFamily="34" charset="0"/>
              </a:rPr>
              <a:t>– </a:t>
            </a:r>
            <a:endParaRPr lang="ro-RO" altLang="ro-RO" sz="2400" b="1" dirty="0">
              <a:solidFill>
                <a:schemeClr val="tx2"/>
              </a:solidFill>
              <a:latin typeface="Calibri" panose="020F0502020204030204" pitchFamily="34" charset="0"/>
            </a:endParaRPr>
          </a:p>
          <a:p>
            <a:pPr>
              <a:lnSpc>
                <a:spcPct val="80000"/>
              </a:lnSpc>
              <a:spcBef>
                <a:spcPct val="20000"/>
              </a:spcBef>
              <a:defRPr/>
            </a:pPr>
            <a:r>
              <a:rPr lang="en-US" altLang="ro-RO" sz="2400" b="1" dirty="0">
                <a:solidFill>
                  <a:schemeClr val="tx2"/>
                </a:solidFill>
                <a:latin typeface="Calibri" panose="020F0502020204030204" pitchFamily="34" charset="0"/>
              </a:rPr>
              <a:t>since 19</a:t>
            </a:r>
            <a:r>
              <a:rPr lang="ro-RO" altLang="ro-RO" sz="2400" b="1" dirty="0">
                <a:solidFill>
                  <a:schemeClr val="tx2"/>
                </a:solidFill>
                <a:latin typeface="Calibri" panose="020F0502020204030204" pitchFamily="34" charset="0"/>
              </a:rPr>
              <a:t>27</a:t>
            </a:r>
            <a:r>
              <a:rPr lang="en-US" altLang="ro-RO" sz="2400" b="1" dirty="0">
                <a:solidFill>
                  <a:schemeClr val="tx2"/>
                </a:solidFill>
                <a:latin typeface="Calibri" panose="020F0502020204030204" pitchFamily="34" charset="0"/>
              </a:rPr>
              <a:t> </a:t>
            </a:r>
            <a:r>
              <a:rPr lang="ro-RO" altLang="ro-RO" sz="2400" b="1" dirty="0">
                <a:solidFill>
                  <a:schemeClr val="tx2"/>
                </a:solidFill>
                <a:latin typeface="Calibri" panose="020F0502020204030204" pitchFamily="34" charset="0"/>
              </a:rPr>
              <a:t> </a:t>
            </a:r>
            <a:r>
              <a:rPr lang="en-US" altLang="ro-RO" sz="2400" b="1" dirty="0">
                <a:solidFill>
                  <a:schemeClr val="tx2"/>
                </a:solidFill>
                <a:latin typeface="Calibri" panose="020F0502020204030204" pitchFamily="34" charset="0"/>
              </a:rPr>
              <a:t> </a:t>
            </a:r>
            <a:endParaRPr lang="ro-RO" altLang="ro-RO" sz="2400" dirty="0">
              <a:solidFill>
                <a:schemeClr val="tx2"/>
              </a:solidFill>
              <a:latin typeface="Verdana" panose="020B0604030504040204" pitchFamily="34" charset="0"/>
            </a:endParaRPr>
          </a:p>
        </p:txBody>
      </p:sp>
    </p:spTree>
    <p:extLst>
      <p:ext uri="{BB962C8B-B14F-4D97-AF65-F5344CB8AC3E}">
        <p14:creationId xmlns:p14="http://schemas.microsoft.com/office/powerpoint/2010/main" val="5825431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C328-DE04-4DBA-A13E-4D8852E33C5A}"/>
              </a:ext>
            </a:extLst>
          </p:cNvPr>
          <p:cNvSpPr>
            <a:spLocks noGrp="1"/>
          </p:cNvSpPr>
          <p:nvPr>
            <p:ph type="title"/>
          </p:nvPr>
        </p:nvSpPr>
        <p:spPr/>
        <p:txBody>
          <a:bodyPr/>
          <a:lstStyle/>
          <a:p>
            <a:pPr algn="ctr"/>
            <a:r>
              <a:rPr lang="en-US" b="1" dirty="0">
                <a:solidFill>
                  <a:srgbClr val="7030A0"/>
                </a:solidFill>
              </a:rPr>
              <a:t>P</a:t>
            </a:r>
            <a:r>
              <a:rPr lang="en-GB" b="1" dirty="0" err="1">
                <a:solidFill>
                  <a:srgbClr val="7030A0"/>
                </a:solidFill>
              </a:rPr>
              <a:t>articipation</a:t>
            </a:r>
            <a:r>
              <a:rPr lang="ro-RO" b="1" dirty="0">
                <a:solidFill>
                  <a:srgbClr val="7030A0"/>
                </a:solidFill>
              </a:rPr>
              <a:t> in </a:t>
            </a:r>
            <a:r>
              <a:rPr lang="ro-RO" b="1" dirty="0" err="1">
                <a:solidFill>
                  <a:srgbClr val="7030A0"/>
                </a:solidFill>
              </a:rPr>
              <a:t>projects</a:t>
            </a:r>
            <a:r>
              <a:rPr lang="en-GB" b="1" dirty="0">
                <a:solidFill>
                  <a:srgbClr val="7030A0"/>
                </a:solidFill>
              </a:rPr>
              <a:t> – ASRO experience -</a:t>
            </a:r>
            <a:endParaRPr lang="ro-RO" b="1" dirty="0">
              <a:solidFill>
                <a:srgbClr val="7030A0"/>
              </a:solidFill>
            </a:endParaRPr>
          </a:p>
        </p:txBody>
      </p:sp>
      <p:sp>
        <p:nvSpPr>
          <p:cNvPr id="3" name="Content Placeholder 2">
            <a:extLst>
              <a:ext uri="{FF2B5EF4-FFF2-40B4-BE49-F238E27FC236}">
                <a16:creationId xmlns:a16="http://schemas.microsoft.com/office/drawing/2014/main" id="{31526098-E74A-48D3-BA38-471B0AB70479}"/>
              </a:ext>
            </a:extLst>
          </p:cNvPr>
          <p:cNvSpPr>
            <a:spLocks noGrp="1"/>
          </p:cNvSpPr>
          <p:nvPr>
            <p:ph idx="1"/>
          </p:nvPr>
        </p:nvSpPr>
        <p:spPr/>
        <p:txBody>
          <a:bodyPr>
            <a:normAutofit fontScale="92500" lnSpcReduction="10000"/>
          </a:bodyPr>
          <a:lstStyle/>
          <a:p>
            <a:r>
              <a:rPr lang="ro-RO" dirty="0"/>
              <a:t>Cooperation </a:t>
            </a:r>
            <a:r>
              <a:rPr lang="ro-RO" dirty="0" err="1"/>
              <a:t>inside</a:t>
            </a:r>
            <a:r>
              <a:rPr lang="ro-RO" dirty="0"/>
              <a:t> </a:t>
            </a:r>
            <a:r>
              <a:rPr lang="ro-RO" dirty="0">
                <a:solidFill>
                  <a:srgbClr val="FF0000"/>
                </a:solidFill>
              </a:rPr>
              <a:t>European </a:t>
            </a:r>
            <a:r>
              <a:rPr lang="ro-RO" dirty="0" err="1">
                <a:solidFill>
                  <a:srgbClr val="FF0000"/>
                </a:solidFill>
              </a:rPr>
              <a:t>Standardization</a:t>
            </a:r>
            <a:r>
              <a:rPr lang="ro-RO" dirty="0">
                <a:solidFill>
                  <a:srgbClr val="FF0000"/>
                </a:solidFill>
              </a:rPr>
              <a:t> </a:t>
            </a:r>
            <a:r>
              <a:rPr lang="ro-RO" dirty="0" err="1">
                <a:solidFill>
                  <a:srgbClr val="FF0000"/>
                </a:solidFill>
              </a:rPr>
              <a:t>communities</a:t>
            </a:r>
            <a:r>
              <a:rPr lang="ro-RO" dirty="0"/>
              <a:t>: </a:t>
            </a:r>
            <a:r>
              <a:rPr lang="ro-RO" dirty="0">
                <a:solidFill>
                  <a:srgbClr val="00B050"/>
                </a:solidFill>
              </a:rPr>
              <a:t>BRIDGIT </a:t>
            </a:r>
            <a:r>
              <a:rPr lang="en-GB" dirty="0">
                <a:solidFill>
                  <a:srgbClr val="00B050"/>
                </a:solidFill>
              </a:rPr>
              <a:t>P</a:t>
            </a:r>
            <a:r>
              <a:rPr lang="ro-RO" dirty="0" err="1">
                <a:solidFill>
                  <a:srgbClr val="00B050"/>
                </a:solidFill>
              </a:rPr>
              <a:t>rojects</a:t>
            </a:r>
            <a:r>
              <a:rPr lang="ro-RO" dirty="0">
                <a:solidFill>
                  <a:srgbClr val="00B050"/>
                </a:solidFill>
              </a:rPr>
              <a:t>, SABE</a:t>
            </a:r>
            <a:r>
              <a:rPr lang="en-US" dirty="0">
                <a:solidFill>
                  <a:srgbClr val="00B050"/>
                </a:solidFill>
              </a:rPr>
              <a:t>, Project 4: Open-Source solutions</a:t>
            </a:r>
            <a:endParaRPr lang="ro-RO" dirty="0">
              <a:solidFill>
                <a:srgbClr val="00B050"/>
              </a:solidFill>
            </a:endParaRPr>
          </a:p>
          <a:p>
            <a:r>
              <a:rPr lang="ro-RO" dirty="0"/>
              <a:t>Cooperation on </a:t>
            </a:r>
            <a:r>
              <a:rPr lang="ro-RO" dirty="0" err="1">
                <a:solidFill>
                  <a:srgbClr val="FF0000"/>
                </a:solidFill>
              </a:rPr>
              <a:t>Horizon</a:t>
            </a:r>
            <a:r>
              <a:rPr lang="ro-RO" dirty="0">
                <a:solidFill>
                  <a:srgbClr val="FF0000"/>
                </a:solidFill>
              </a:rPr>
              <a:t> 2020</a:t>
            </a:r>
            <a:r>
              <a:rPr lang="en-US" dirty="0">
                <a:solidFill>
                  <a:srgbClr val="FF0000"/>
                </a:solidFill>
              </a:rPr>
              <a:t>/Horizon Europe</a:t>
            </a:r>
            <a:r>
              <a:rPr lang="ro-RO" dirty="0"/>
              <a:t>: </a:t>
            </a:r>
            <a:r>
              <a:rPr lang="ro-RO" dirty="0" err="1"/>
              <a:t>project</a:t>
            </a:r>
            <a:r>
              <a:rPr lang="ro-RO" dirty="0"/>
              <a:t> </a:t>
            </a:r>
            <a:r>
              <a:rPr lang="ro-RO" dirty="0">
                <a:solidFill>
                  <a:srgbClr val="00B050"/>
                </a:solidFill>
              </a:rPr>
              <a:t>STRATEGY</a:t>
            </a:r>
            <a:r>
              <a:rPr lang="en-US" dirty="0">
                <a:solidFill>
                  <a:srgbClr val="00B050"/>
                </a:solidFill>
              </a:rPr>
              <a:t>, in implementation</a:t>
            </a:r>
            <a:r>
              <a:rPr lang="ro-RO" dirty="0"/>
              <a:t>, proposals of projects in </a:t>
            </a:r>
            <a:r>
              <a:rPr lang="ro-RO" dirty="0" err="1"/>
              <a:t>different</a:t>
            </a:r>
            <a:r>
              <a:rPr lang="ro-RO" dirty="0"/>
              <a:t> area (ex.: </a:t>
            </a:r>
            <a:r>
              <a:rPr lang="en-US" dirty="0"/>
              <a:t>4</a:t>
            </a:r>
            <a:r>
              <a:rPr lang="ro-RO" dirty="0"/>
              <a:t> proposals in 2020</a:t>
            </a:r>
            <a:r>
              <a:rPr lang="en-US" dirty="0"/>
              <a:t>, 6 proposals in 2021</a:t>
            </a:r>
            <a:r>
              <a:rPr lang="ro-RO" dirty="0"/>
              <a:t>)</a:t>
            </a:r>
          </a:p>
          <a:p>
            <a:r>
              <a:rPr lang="ro-RO" dirty="0"/>
              <a:t>Cooperation for </a:t>
            </a:r>
            <a:r>
              <a:rPr lang="ro-RO" dirty="0">
                <a:solidFill>
                  <a:srgbClr val="FF0000"/>
                </a:solidFill>
              </a:rPr>
              <a:t>education in standardization</a:t>
            </a:r>
            <a:r>
              <a:rPr lang="ro-RO" dirty="0"/>
              <a:t>: </a:t>
            </a:r>
            <a:r>
              <a:rPr lang="ro-RO" dirty="0">
                <a:solidFill>
                  <a:srgbClr val="00B050"/>
                </a:solidFill>
              </a:rPr>
              <a:t>ERASMUS+ Project</a:t>
            </a:r>
            <a:r>
              <a:rPr lang="en-US" dirty="0">
                <a:solidFill>
                  <a:srgbClr val="00B050"/>
                </a:solidFill>
              </a:rPr>
              <a:t>s</a:t>
            </a:r>
            <a:r>
              <a:rPr lang="ro-RO" dirty="0">
                <a:solidFill>
                  <a:srgbClr val="00B050"/>
                </a:solidFill>
              </a:rPr>
              <a:t> </a:t>
            </a:r>
            <a:r>
              <a:rPr lang="en-GB" dirty="0">
                <a:solidFill>
                  <a:srgbClr val="00B050"/>
                </a:solidFill>
              </a:rPr>
              <a:t>(STUNED in implementation, 2 proposals in 2021)</a:t>
            </a:r>
            <a:endParaRPr lang="ro-RO" dirty="0">
              <a:solidFill>
                <a:srgbClr val="00B050"/>
              </a:solidFill>
            </a:endParaRPr>
          </a:p>
          <a:p>
            <a:r>
              <a:rPr lang="ro-RO" dirty="0"/>
              <a:t>Cooperation for </a:t>
            </a:r>
            <a:r>
              <a:rPr lang="ro-RO" dirty="0">
                <a:solidFill>
                  <a:srgbClr val="FF0000"/>
                </a:solidFill>
              </a:rPr>
              <a:t>twinning</a:t>
            </a:r>
            <a:r>
              <a:rPr lang="ro-RO" dirty="0"/>
              <a:t> in standardization projects: </a:t>
            </a:r>
            <a:r>
              <a:rPr lang="ro-RO" dirty="0">
                <a:solidFill>
                  <a:srgbClr val="00B050"/>
                </a:solidFill>
              </a:rPr>
              <a:t>Moldova, Ukrain</a:t>
            </a:r>
            <a:r>
              <a:rPr lang="en-GB" dirty="0">
                <a:solidFill>
                  <a:srgbClr val="00B050"/>
                </a:solidFill>
              </a:rPr>
              <a:t>e</a:t>
            </a:r>
            <a:r>
              <a:rPr lang="ro-RO" dirty="0">
                <a:solidFill>
                  <a:srgbClr val="00B050"/>
                </a:solidFill>
              </a:rPr>
              <a:t>, Georgia</a:t>
            </a:r>
          </a:p>
          <a:p>
            <a:r>
              <a:rPr lang="ro-RO" dirty="0"/>
              <a:t>Cooperation for </a:t>
            </a:r>
            <a:r>
              <a:rPr lang="ro-RO" dirty="0">
                <a:solidFill>
                  <a:srgbClr val="FF0000"/>
                </a:solidFill>
              </a:rPr>
              <a:t>TAIEX</a:t>
            </a:r>
            <a:r>
              <a:rPr lang="ro-RO" dirty="0"/>
              <a:t> projects: </a:t>
            </a:r>
            <a:r>
              <a:rPr lang="ro-RO" dirty="0">
                <a:solidFill>
                  <a:srgbClr val="00B050"/>
                </a:solidFill>
              </a:rPr>
              <a:t>Moldova, Azerbaijan, Ukrain</a:t>
            </a:r>
            <a:r>
              <a:rPr lang="en-GB" dirty="0">
                <a:solidFill>
                  <a:srgbClr val="00B050"/>
                </a:solidFill>
              </a:rPr>
              <a:t>e</a:t>
            </a:r>
            <a:r>
              <a:rPr lang="ro-RO" dirty="0">
                <a:solidFill>
                  <a:srgbClr val="00B050"/>
                </a:solidFill>
              </a:rPr>
              <a:t>, Siria</a:t>
            </a:r>
            <a:r>
              <a:rPr lang="en-US" dirty="0">
                <a:solidFill>
                  <a:srgbClr val="00B050"/>
                </a:solidFill>
              </a:rPr>
              <a:t>, </a:t>
            </a:r>
            <a:r>
              <a:rPr lang="en-US" dirty="0" err="1">
                <a:solidFill>
                  <a:srgbClr val="00B050"/>
                </a:solidFill>
              </a:rPr>
              <a:t>Tadjikistan</a:t>
            </a:r>
            <a:endParaRPr lang="ro-RO" dirty="0">
              <a:solidFill>
                <a:srgbClr val="00B050"/>
              </a:solidFill>
            </a:endParaRPr>
          </a:p>
        </p:txBody>
      </p:sp>
    </p:spTree>
    <p:extLst>
      <p:ext uri="{BB962C8B-B14F-4D97-AF65-F5344CB8AC3E}">
        <p14:creationId xmlns:p14="http://schemas.microsoft.com/office/powerpoint/2010/main" val="305942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3EE0AF7-2357-4DF1-A32C-1992E030B223}"/>
              </a:ext>
            </a:extLst>
          </p:cNvPr>
          <p:cNvSpPr>
            <a:spLocks noGrp="1"/>
          </p:cNvSpPr>
          <p:nvPr>
            <p:ph type="title"/>
          </p:nvPr>
        </p:nvSpPr>
        <p:spPr/>
        <p:txBody>
          <a:bodyPr/>
          <a:lstStyle/>
          <a:p>
            <a:pPr algn="ctr"/>
            <a:r>
              <a:rPr lang="en-GB" sz="44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STARGRID project  - FP7</a:t>
            </a:r>
            <a:endParaRPr lang="en-GB" b="1" dirty="0">
              <a:solidFill>
                <a:srgbClr val="7030A0"/>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20B7DF60-4DCC-4383-B08E-10F9FCE95400}"/>
              </a:ext>
            </a:extLst>
          </p:cNvPr>
          <p:cNvSpPr>
            <a:spLocks noGrp="1"/>
          </p:cNvSpPr>
          <p:nvPr>
            <p:ph idx="1"/>
          </p:nvPr>
        </p:nvSpPr>
        <p:spPr>
          <a:xfrm>
            <a:off x="952500" y="1814516"/>
            <a:ext cx="10515600" cy="4981574"/>
          </a:xfrm>
        </p:spPr>
        <p:txBody>
          <a:bodyPr>
            <a:normAutofit/>
          </a:bodyPr>
          <a:lstStyle/>
          <a:p>
            <a:pPr algn="l"/>
            <a:r>
              <a:rPr lang="en-GB" sz="2000" dirty="0">
                <a:solidFill>
                  <a:srgbClr val="002060"/>
                </a:solidFill>
                <a:effectLst/>
                <a:latin typeface="Calibri "/>
                <a:ea typeface="Calibri" panose="020F0502020204030204" pitchFamily="34" charset="0"/>
                <a:cs typeface="Arial" panose="020B0604020202020204" pitchFamily="34" charset="0"/>
              </a:rPr>
              <a:t>Aim - provision of a comprehensive analysis of Smart Grid standardisation efforts, including new industry developments and initiatives.</a:t>
            </a:r>
          </a:p>
          <a:p>
            <a:pPr algn="l"/>
            <a:r>
              <a:rPr lang="en-GB" sz="2000" b="1" dirty="0">
                <a:solidFill>
                  <a:srgbClr val="92D050"/>
                </a:solidFill>
                <a:latin typeface="Calibri "/>
              </a:rPr>
              <a:t>5</a:t>
            </a:r>
            <a:r>
              <a:rPr lang="en-GB" sz="2000" b="1" i="0" u="none" strike="noStrike" baseline="0" dirty="0">
                <a:solidFill>
                  <a:srgbClr val="92D050"/>
                </a:solidFill>
                <a:latin typeface="Calibri "/>
              </a:rPr>
              <a:t> partners:</a:t>
            </a:r>
            <a:r>
              <a:rPr lang="en-GB" sz="2000" b="0" i="0" u="none" strike="noStrike" baseline="0" dirty="0">
                <a:solidFill>
                  <a:srgbClr val="000000"/>
                </a:solidFill>
                <a:latin typeface="Calibri "/>
              </a:rPr>
              <a:t> </a:t>
            </a:r>
            <a:r>
              <a:rPr lang="en-GB" sz="2000" dirty="0">
                <a:solidFill>
                  <a:srgbClr val="002060"/>
                </a:solidFill>
                <a:effectLst/>
                <a:latin typeface="Calibri "/>
                <a:ea typeface="Calibri" panose="020F0502020204030204" pitchFamily="34" charset="0"/>
                <a:cs typeface="Arial" panose="020B0604020202020204" pitchFamily="34" charset="0"/>
              </a:rPr>
              <a:t>Fraunhofer Institute for Wind Energy and Energy System Technology, European Distributed Energy Resources Laboratories (</a:t>
            </a:r>
            <a:r>
              <a:rPr lang="en-GB" sz="2000" dirty="0" err="1">
                <a:solidFill>
                  <a:srgbClr val="002060"/>
                </a:solidFill>
                <a:effectLst/>
                <a:latin typeface="Calibri "/>
                <a:ea typeface="Calibri" panose="020F0502020204030204" pitchFamily="34" charset="0"/>
                <a:cs typeface="Arial" panose="020B0604020202020204" pitchFamily="34" charset="0"/>
              </a:rPr>
              <a:t>DERlab</a:t>
            </a:r>
            <a:r>
              <a:rPr lang="en-GB" sz="2000" dirty="0">
                <a:solidFill>
                  <a:srgbClr val="002060"/>
                </a:solidFill>
                <a:effectLst/>
                <a:latin typeface="Calibri "/>
                <a:ea typeface="Calibri" panose="020F0502020204030204" pitchFamily="34" charset="0"/>
                <a:cs typeface="Arial" panose="020B0604020202020204" pitchFamily="34" charset="0"/>
              </a:rPr>
              <a:t>), </a:t>
            </a:r>
            <a:r>
              <a:rPr lang="en-GB" sz="2000" dirty="0" err="1">
                <a:solidFill>
                  <a:srgbClr val="002060"/>
                </a:solidFill>
                <a:effectLst/>
                <a:latin typeface="Calibri "/>
                <a:ea typeface="Calibri" panose="020F0502020204030204" pitchFamily="34" charset="0"/>
                <a:cs typeface="Arial" panose="020B0604020202020204" pitchFamily="34" charset="0"/>
              </a:rPr>
              <a:t>Ricerca</a:t>
            </a:r>
            <a:r>
              <a:rPr lang="en-GB" sz="2000" dirty="0">
                <a:solidFill>
                  <a:srgbClr val="002060"/>
                </a:solidFill>
                <a:effectLst/>
                <a:latin typeface="Calibri "/>
                <a:ea typeface="Calibri" panose="020F0502020204030204" pitchFamily="34" charset="0"/>
                <a:cs typeface="Arial" panose="020B0604020202020204" pitchFamily="34" charset="0"/>
              </a:rPr>
              <a:t> </a:t>
            </a:r>
            <a:r>
              <a:rPr lang="en-GB" sz="2000" dirty="0" err="1">
                <a:solidFill>
                  <a:srgbClr val="002060"/>
                </a:solidFill>
                <a:effectLst/>
                <a:latin typeface="Calibri "/>
                <a:ea typeface="Calibri" panose="020F0502020204030204" pitchFamily="34" charset="0"/>
                <a:cs typeface="Arial" panose="020B0604020202020204" pitchFamily="34" charset="0"/>
              </a:rPr>
              <a:t>sul</a:t>
            </a:r>
            <a:r>
              <a:rPr lang="en-GB" sz="2000" dirty="0">
                <a:solidFill>
                  <a:srgbClr val="002060"/>
                </a:solidFill>
                <a:effectLst/>
                <a:latin typeface="Calibri "/>
                <a:ea typeface="Calibri" panose="020F0502020204030204" pitchFamily="34" charset="0"/>
                <a:cs typeface="Arial" panose="020B0604020202020204" pitchFamily="34" charset="0"/>
              </a:rPr>
              <a:t> Sistema </a:t>
            </a:r>
            <a:r>
              <a:rPr lang="en-GB" sz="2000" dirty="0" err="1">
                <a:solidFill>
                  <a:srgbClr val="002060"/>
                </a:solidFill>
                <a:effectLst/>
                <a:latin typeface="Calibri "/>
                <a:ea typeface="Calibri" panose="020F0502020204030204" pitchFamily="34" charset="0"/>
                <a:cs typeface="Arial" panose="020B0604020202020204" pitchFamily="34" charset="0"/>
              </a:rPr>
              <a:t>Energetico</a:t>
            </a:r>
            <a:r>
              <a:rPr lang="en-GB" sz="2000" dirty="0">
                <a:solidFill>
                  <a:srgbClr val="002060"/>
                </a:solidFill>
                <a:effectLst/>
                <a:latin typeface="Calibri "/>
                <a:ea typeface="Calibri" panose="020F0502020204030204" pitchFamily="34" charset="0"/>
                <a:cs typeface="Arial" panose="020B0604020202020204" pitchFamily="34" charset="0"/>
              </a:rPr>
              <a:t> </a:t>
            </a:r>
            <a:r>
              <a:rPr lang="en-GB" sz="2000" dirty="0" err="1">
                <a:solidFill>
                  <a:srgbClr val="002060"/>
                </a:solidFill>
                <a:effectLst/>
                <a:latin typeface="Calibri "/>
                <a:ea typeface="Calibri" panose="020F0502020204030204" pitchFamily="34" charset="0"/>
                <a:cs typeface="Arial" panose="020B0604020202020204" pitchFamily="34" charset="0"/>
              </a:rPr>
              <a:t>SpA</a:t>
            </a:r>
            <a:r>
              <a:rPr lang="en-GB" sz="2000" dirty="0">
                <a:solidFill>
                  <a:srgbClr val="002060"/>
                </a:solidFill>
                <a:effectLst/>
                <a:latin typeface="Calibri "/>
                <a:ea typeface="Calibri" panose="020F0502020204030204" pitchFamily="34" charset="0"/>
                <a:cs typeface="Arial" panose="020B0604020202020204" pitchFamily="34" charset="0"/>
              </a:rPr>
              <a:t> – RSE, TECNALIA Research &amp; Innovation and ASRO</a:t>
            </a:r>
          </a:p>
          <a:p>
            <a:pPr algn="l"/>
            <a:endParaRPr lang="en-GB" sz="2000" b="0" i="0" u="none" strike="noStrike" baseline="0" dirty="0">
              <a:solidFill>
                <a:srgbClr val="000000"/>
              </a:solidFill>
              <a:latin typeface="Calibri "/>
            </a:endParaRPr>
          </a:p>
          <a:p>
            <a:pPr algn="l"/>
            <a:r>
              <a:rPr lang="en-GB" sz="2000" b="1" dirty="0">
                <a:solidFill>
                  <a:srgbClr val="00B0F0"/>
                </a:solidFill>
                <a:latin typeface="Calibri "/>
                <a:cs typeface="Arial" panose="020B0604020202020204" pitchFamily="34" charset="0"/>
              </a:rPr>
              <a:t>STANDARDS ARE SUITABLE TOOLS FOR THE INTERFACES OF Smart Grids  </a:t>
            </a:r>
            <a:br>
              <a:rPr lang="en-GB" sz="2000" b="0" i="0" u="none" strike="noStrike" baseline="0" dirty="0">
                <a:solidFill>
                  <a:srgbClr val="00B0F0"/>
                </a:solidFill>
                <a:latin typeface="Calibri "/>
              </a:rPr>
            </a:br>
            <a:endParaRPr lang="en-GB" sz="2000" b="0" i="0" u="none" strike="noStrike" baseline="0" dirty="0">
              <a:solidFill>
                <a:srgbClr val="00B0F0"/>
              </a:solidFill>
              <a:latin typeface="Calibri "/>
            </a:endParaRPr>
          </a:p>
          <a:p>
            <a:pPr marR="0"/>
            <a:r>
              <a:rPr lang="en-GB" sz="2000" dirty="0">
                <a:solidFill>
                  <a:srgbClr val="002060"/>
                </a:solidFill>
                <a:latin typeface="Calibri "/>
                <a:cs typeface="Arial" panose="020B0604020202020204" pitchFamily="34" charset="0"/>
              </a:rPr>
              <a:t>Several gaps have been identified in the analysed standards in relation to technical regulation rules for DER integration, smart metering infrastructure and Cyber security, using a systemic approach based on use cases within STARGRID Project. </a:t>
            </a:r>
            <a:r>
              <a:rPr lang="en-GB" sz="2000" dirty="0">
                <a:solidFill>
                  <a:srgbClr val="002060"/>
                </a:solidFill>
                <a:effectLst/>
                <a:latin typeface="Calibri "/>
                <a:ea typeface="Calibri" panose="020F0502020204030204" pitchFamily="34" charset="0"/>
                <a:cs typeface="Arial" panose="020B0604020202020204" pitchFamily="34" charset="0"/>
              </a:rPr>
              <a:t>For example, </a:t>
            </a:r>
            <a:r>
              <a:rPr lang="en-GB" sz="2000" dirty="0">
                <a:solidFill>
                  <a:srgbClr val="002060"/>
                </a:solidFill>
                <a:latin typeface="Calibri "/>
                <a:ea typeface="Calibri" panose="020F0502020204030204" pitchFamily="34" charset="0"/>
                <a:cs typeface="Arial" panose="020B0604020202020204" pitchFamily="34" charset="0"/>
              </a:rPr>
              <a:t>The STARGRID report</a:t>
            </a:r>
            <a:r>
              <a:rPr lang="en-GB" sz="2000" dirty="0">
                <a:solidFill>
                  <a:srgbClr val="002060"/>
                </a:solidFill>
                <a:effectLst/>
                <a:latin typeface="Calibri "/>
                <a:ea typeface="Calibri" panose="020F0502020204030204" pitchFamily="34" charset="0"/>
                <a:cs typeface="Arial" panose="020B0604020202020204" pitchFamily="34" charset="0"/>
              </a:rPr>
              <a:t> “Final Recommendations on Integrating Smart Grids in Distribution Networks” provides more information </a:t>
            </a:r>
            <a:r>
              <a:rPr lang="en-GB" sz="2000" dirty="0">
                <a:solidFill>
                  <a:srgbClr val="002060"/>
                </a:solidFill>
                <a:effectLst/>
                <a:latin typeface="Calibri "/>
                <a:ea typeface="Calibri" panose="020F0502020204030204" pitchFamily="34" charset="0"/>
                <a:cs typeface="Arial" panose="020B0604020202020204" pitchFamily="34" charset="0"/>
                <a:hlinkClick r:id="rId2"/>
              </a:rPr>
              <a:t>http://stargrid.eu/?p=1401</a:t>
            </a:r>
            <a:endParaRPr lang="en-GB" sz="2000" dirty="0">
              <a:solidFill>
                <a:srgbClr val="002060"/>
              </a:solidFill>
              <a:latin typeface="Calibri "/>
              <a:cs typeface="Arial" panose="020B0604020202020204" pitchFamily="34" charset="0"/>
            </a:endParaRPr>
          </a:p>
          <a:p>
            <a:pPr marR="0" algn="l"/>
            <a:endParaRPr lang="en-GB" sz="1800" b="0" i="0" u="none" strike="noStrike" baseline="0" dirty="0">
              <a:solidFill>
                <a:srgbClr val="0070C0"/>
              </a:solidFill>
              <a:latin typeface="Verdana" panose="020B0604030504040204" pitchFamily="34" charset="0"/>
            </a:endParaRPr>
          </a:p>
          <a:p>
            <a:endParaRPr lang="en-GB" dirty="0"/>
          </a:p>
        </p:txBody>
      </p:sp>
    </p:spTree>
    <p:extLst>
      <p:ext uri="{BB962C8B-B14F-4D97-AF65-F5344CB8AC3E}">
        <p14:creationId xmlns:p14="http://schemas.microsoft.com/office/powerpoint/2010/main" val="274149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4AD-5C02-41AC-A6BC-FBCA8E7919C9}"/>
              </a:ext>
            </a:extLst>
          </p:cNvPr>
          <p:cNvSpPr>
            <a:spLocks noGrp="1"/>
          </p:cNvSpPr>
          <p:nvPr>
            <p:ph type="title"/>
          </p:nvPr>
        </p:nvSpPr>
        <p:spPr/>
        <p:txBody>
          <a:bodyPr>
            <a:normAutofit/>
          </a:bodyPr>
          <a:lstStyle/>
          <a:p>
            <a:pPr algn="ctr"/>
            <a:r>
              <a:rPr lang="en-GB" b="1" dirty="0">
                <a:solidFill>
                  <a:srgbClr val="7030A0"/>
                </a:solidFill>
              </a:rPr>
              <a:t>Project’s </a:t>
            </a:r>
            <a:r>
              <a:rPr lang="ro-RO" b="1" dirty="0" err="1">
                <a:solidFill>
                  <a:srgbClr val="7030A0"/>
                </a:solidFill>
              </a:rPr>
              <a:t>proposal</a:t>
            </a:r>
            <a:r>
              <a:rPr lang="ro-RO" b="1" dirty="0">
                <a:solidFill>
                  <a:srgbClr val="7030A0"/>
                </a:solidFill>
              </a:rPr>
              <a:t> –</a:t>
            </a:r>
            <a:r>
              <a:rPr lang="en-GB" b="1" dirty="0">
                <a:solidFill>
                  <a:srgbClr val="7030A0"/>
                </a:solidFill>
              </a:rPr>
              <a:t> </a:t>
            </a:r>
            <a:r>
              <a:rPr lang="ro-RO" b="1" dirty="0" err="1">
                <a:solidFill>
                  <a:srgbClr val="7030A0"/>
                </a:solidFill>
              </a:rPr>
              <a:t>what</a:t>
            </a:r>
            <a:r>
              <a:rPr lang="ro-RO" b="1" dirty="0">
                <a:solidFill>
                  <a:srgbClr val="7030A0"/>
                </a:solidFill>
              </a:rPr>
              <a:t> </a:t>
            </a:r>
            <a:r>
              <a:rPr lang="en-US" b="1" dirty="0">
                <a:solidFill>
                  <a:srgbClr val="7030A0"/>
                </a:solidFill>
              </a:rPr>
              <a:t>can a NSB</a:t>
            </a:r>
            <a:r>
              <a:rPr lang="ro-RO" b="1" dirty="0">
                <a:solidFill>
                  <a:srgbClr val="7030A0"/>
                </a:solidFill>
              </a:rPr>
              <a:t> of</a:t>
            </a:r>
            <a:r>
              <a:rPr lang="en-US" b="1" dirty="0">
                <a:solidFill>
                  <a:srgbClr val="7030A0"/>
                </a:solidFill>
              </a:rPr>
              <a:t>f</a:t>
            </a:r>
            <a:r>
              <a:rPr lang="ro-RO" b="1" dirty="0" err="1">
                <a:solidFill>
                  <a:srgbClr val="7030A0"/>
                </a:solidFill>
              </a:rPr>
              <a:t>er</a:t>
            </a:r>
            <a:r>
              <a:rPr lang="en-GB" b="1" dirty="0">
                <a:solidFill>
                  <a:srgbClr val="7030A0"/>
                </a:solidFill>
              </a:rPr>
              <a:t>?</a:t>
            </a:r>
            <a:br>
              <a:rPr lang="en-GB" b="1" dirty="0">
                <a:solidFill>
                  <a:srgbClr val="7030A0"/>
                </a:solidFill>
              </a:rPr>
            </a:br>
            <a:endParaRPr lang="en-US" sz="1600" b="1" dirty="0">
              <a:solidFill>
                <a:srgbClr val="7030A0"/>
              </a:solidFill>
            </a:endParaRPr>
          </a:p>
        </p:txBody>
      </p:sp>
      <p:sp>
        <p:nvSpPr>
          <p:cNvPr id="3" name="Content Placeholder 2">
            <a:extLst>
              <a:ext uri="{FF2B5EF4-FFF2-40B4-BE49-F238E27FC236}">
                <a16:creationId xmlns:a16="http://schemas.microsoft.com/office/drawing/2014/main" id="{1B2CB21B-A819-4353-9C75-03179BEC83A2}"/>
              </a:ext>
            </a:extLst>
          </p:cNvPr>
          <p:cNvSpPr>
            <a:spLocks noGrp="1"/>
          </p:cNvSpPr>
          <p:nvPr>
            <p:ph idx="1"/>
          </p:nvPr>
        </p:nvSpPr>
        <p:spPr>
          <a:xfrm>
            <a:off x="838200" y="1846554"/>
            <a:ext cx="11353799" cy="4261283"/>
          </a:xfrm>
        </p:spPr>
        <p:txBody>
          <a:bodyPr>
            <a:normAutofit fontScale="92500" lnSpcReduction="20000"/>
          </a:bodyPr>
          <a:lstStyle/>
          <a:p>
            <a:r>
              <a:rPr lang="ro-RO" dirty="0">
                <a:solidFill>
                  <a:srgbClr val="002060"/>
                </a:solidFill>
              </a:rPr>
              <a:t>A</a:t>
            </a:r>
            <a:r>
              <a:rPr lang="en-US" dirty="0">
                <a:solidFill>
                  <a:srgbClr val="002060"/>
                </a:solidFill>
              </a:rPr>
              <a:t> state of the art regarding standardization (national, European, international, and professional standards), and the actuals methods, tests, and limits provided by standards in the specific domain. </a:t>
            </a:r>
          </a:p>
          <a:p>
            <a:pPr marL="0" indent="0">
              <a:buNone/>
            </a:pPr>
            <a:endParaRPr lang="ro-RO" dirty="0">
              <a:solidFill>
                <a:srgbClr val="002060"/>
              </a:solidFill>
            </a:endParaRPr>
          </a:p>
          <a:p>
            <a:r>
              <a:rPr lang="en-GB" dirty="0">
                <a:solidFill>
                  <a:srgbClr val="002060"/>
                </a:solidFill>
              </a:rPr>
              <a:t>O</a:t>
            </a:r>
            <a:r>
              <a:rPr lang="en-US" dirty="0" err="1">
                <a:solidFill>
                  <a:srgbClr val="002060"/>
                </a:solidFill>
              </a:rPr>
              <a:t>pportunities</a:t>
            </a:r>
            <a:r>
              <a:rPr lang="en-US" dirty="0">
                <a:solidFill>
                  <a:srgbClr val="002060"/>
                </a:solidFill>
              </a:rPr>
              <a:t> regarding standardization processes in the area of project: </a:t>
            </a:r>
          </a:p>
          <a:p>
            <a:pPr lvl="1"/>
            <a:r>
              <a:rPr lang="en-US" dirty="0">
                <a:solidFill>
                  <a:srgbClr val="002060"/>
                </a:solidFill>
              </a:rPr>
              <a:t>Recommendation for improvement of the European /international already existing standards (tests, methods used, etc.</a:t>
            </a:r>
            <a:r>
              <a:rPr lang="ro-RO" dirty="0">
                <a:solidFill>
                  <a:srgbClr val="002060"/>
                </a:solidFill>
              </a:rPr>
              <a:t>)</a:t>
            </a:r>
            <a:r>
              <a:rPr lang="en-US" dirty="0">
                <a:solidFill>
                  <a:srgbClr val="002060"/>
                </a:solidFill>
              </a:rPr>
              <a:t>, </a:t>
            </a:r>
          </a:p>
          <a:p>
            <a:pPr lvl="1"/>
            <a:r>
              <a:rPr lang="en-US" dirty="0">
                <a:solidFill>
                  <a:srgbClr val="002060"/>
                </a:solidFill>
              </a:rPr>
              <a:t>Possible European new work items in standardization in </a:t>
            </a:r>
            <a:r>
              <a:rPr lang="en-US" dirty="0" err="1">
                <a:solidFill>
                  <a:srgbClr val="002060"/>
                </a:solidFill>
              </a:rPr>
              <a:t>th</a:t>
            </a:r>
            <a:r>
              <a:rPr lang="ro-RO" dirty="0">
                <a:solidFill>
                  <a:srgbClr val="002060"/>
                </a:solidFill>
              </a:rPr>
              <a:t>e</a:t>
            </a:r>
            <a:r>
              <a:rPr lang="en-GB" dirty="0">
                <a:solidFill>
                  <a:srgbClr val="002060"/>
                </a:solidFill>
              </a:rPr>
              <a:t> project’s</a:t>
            </a:r>
            <a:r>
              <a:rPr lang="en-US" dirty="0">
                <a:solidFill>
                  <a:srgbClr val="002060"/>
                </a:solidFill>
              </a:rPr>
              <a:t> area, </a:t>
            </a:r>
          </a:p>
          <a:p>
            <a:pPr lvl="1"/>
            <a:r>
              <a:rPr lang="en-US" dirty="0">
                <a:solidFill>
                  <a:srgbClr val="002060"/>
                </a:solidFill>
              </a:rPr>
              <a:t>Development of fast-track CWAs* - Committee Workshop Agreements.</a:t>
            </a:r>
          </a:p>
          <a:p>
            <a:pPr marL="0" indent="0">
              <a:buNone/>
            </a:pPr>
            <a:endParaRPr lang="en-US" dirty="0">
              <a:solidFill>
                <a:srgbClr val="002060"/>
              </a:solidFill>
            </a:endParaRPr>
          </a:p>
          <a:p>
            <a:pPr marL="0" indent="0">
              <a:buNone/>
            </a:pPr>
            <a:r>
              <a:rPr lang="en-GB" sz="2400" dirty="0">
                <a:solidFill>
                  <a:srgbClr val="002060"/>
                </a:solidFill>
              </a:rPr>
              <a:t>* </a:t>
            </a:r>
            <a:r>
              <a:rPr lang="en-GB" sz="2400" i="1" dirty="0">
                <a:solidFill>
                  <a:srgbClr val="002060"/>
                </a:solidFill>
              </a:rPr>
              <a:t>P</a:t>
            </a:r>
            <a:r>
              <a:rPr lang="ro-RO" sz="2400" i="1" dirty="0">
                <a:solidFill>
                  <a:srgbClr val="002060"/>
                </a:solidFill>
              </a:rPr>
              <a:t>o</a:t>
            </a:r>
            <a:r>
              <a:rPr lang="en-GB" sz="2400" i="1" dirty="0">
                <a:solidFill>
                  <a:srgbClr val="002060"/>
                </a:solidFill>
              </a:rPr>
              <a:t>s</a:t>
            </a:r>
            <a:r>
              <a:rPr lang="ro-RO" sz="2400" i="1" dirty="0">
                <a:solidFill>
                  <a:srgbClr val="002060"/>
                </a:solidFill>
              </a:rPr>
              <a:t>sibile </a:t>
            </a:r>
            <a:r>
              <a:rPr lang="en-US" sz="2400" i="1" dirty="0">
                <a:solidFill>
                  <a:srgbClr val="002060"/>
                </a:solidFill>
              </a:rPr>
              <a:t>CWA may not conflict with a European Standard therefore first in the project should be a research desk regarding the existing European standards</a:t>
            </a:r>
            <a:r>
              <a:rPr lang="ro-RO" sz="2400" i="1" dirty="0">
                <a:solidFill>
                  <a:srgbClr val="002060"/>
                </a:solidFill>
              </a:rPr>
              <a:t>.</a:t>
            </a:r>
            <a:endParaRPr lang="en-US" sz="2400" i="1" dirty="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326402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C159-DD09-4EC5-9B32-39CE067D3B7F}"/>
              </a:ext>
            </a:extLst>
          </p:cNvPr>
          <p:cNvSpPr>
            <a:spLocks noGrp="1"/>
          </p:cNvSpPr>
          <p:nvPr>
            <p:ph type="title"/>
          </p:nvPr>
        </p:nvSpPr>
        <p:spPr>
          <a:xfrm>
            <a:off x="838201" y="763480"/>
            <a:ext cx="10515600" cy="927211"/>
          </a:xfrm>
        </p:spPr>
        <p:txBody>
          <a:bodyPr>
            <a:normAutofit fontScale="90000"/>
          </a:bodyPr>
          <a:lstStyle/>
          <a:p>
            <a:pPr algn="ctr"/>
            <a:r>
              <a:rPr lang="en-GB" b="1" dirty="0">
                <a:solidFill>
                  <a:srgbClr val="7030A0"/>
                </a:solidFill>
              </a:rPr>
              <a:t>Standards - related activities during the project:</a:t>
            </a:r>
            <a:br>
              <a:rPr lang="en-GB" b="1" dirty="0">
                <a:solidFill>
                  <a:srgbClr val="7030A0"/>
                </a:solidFill>
              </a:rPr>
            </a:br>
            <a:endParaRPr lang="en-US" b="1" dirty="0">
              <a:solidFill>
                <a:srgbClr val="7030A0"/>
              </a:solidFill>
            </a:endParaRPr>
          </a:p>
        </p:txBody>
      </p:sp>
      <p:sp>
        <p:nvSpPr>
          <p:cNvPr id="3" name="Content Placeholder 2">
            <a:extLst>
              <a:ext uri="{FF2B5EF4-FFF2-40B4-BE49-F238E27FC236}">
                <a16:creationId xmlns:a16="http://schemas.microsoft.com/office/drawing/2014/main" id="{473E8B16-1EC8-4D2F-9BD7-1E7C0303FA8D}"/>
              </a:ext>
            </a:extLst>
          </p:cNvPr>
          <p:cNvSpPr>
            <a:spLocks noGrp="1"/>
          </p:cNvSpPr>
          <p:nvPr>
            <p:ph idx="1"/>
          </p:nvPr>
        </p:nvSpPr>
        <p:spPr>
          <a:xfrm>
            <a:off x="387927" y="1504949"/>
            <a:ext cx="11582400" cy="4905375"/>
          </a:xfrm>
        </p:spPr>
        <p:txBody>
          <a:bodyPr>
            <a:noAutofit/>
          </a:bodyPr>
          <a:lstStyle/>
          <a:p>
            <a:pPr>
              <a:buFont typeface="Wingdings" panose="05000000000000000000" pitchFamily="2" charset="2"/>
              <a:buChar char="ü"/>
            </a:pPr>
            <a:r>
              <a:rPr lang="en-US" sz="2400" dirty="0">
                <a:solidFill>
                  <a:srgbClr val="7030A0"/>
                </a:solidFill>
              </a:rPr>
              <a:t>Assuring all the existing relevant formal and informal standardization documents </a:t>
            </a:r>
          </a:p>
          <a:p>
            <a:pPr marL="0" indent="0">
              <a:buNone/>
            </a:pPr>
            <a:endParaRPr lang="en-US" sz="2400" dirty="0"/>
          </a:p>
          <a:p>
            <a:pPr>
              <a:buFont typeface="Wingdings" panose="05000000000000000000" pitchFamily="2" charset="2"/>
              <a:buChar char="ü"/>
            </a:pPr>
            <a:r>
              <a:rPr lang="en-US" sz="2400" dirty="0">
                <a:solidFill>
                  <a:srgbClr val="7030A0"/>
                </a:solidFill>
              </a:rPr>
              <a:t>Identifying the European stakeholders in standardization to be contacted</a:t>
            </a:r>
          </a:p>
          <a:p>
            <a:pPr marL="0" indent="0">
              <a:buNone/>
            </a:pPr>
            <a:endParaRPr lang="ro-RO" sz="2400" dirty="0">
              <a:solidFill>
                <a:srgbClr val="7030A0"/>
              </a:solidFill>
            </a:endParaRPr>
          </a:p>
          <a:p>
            <a:pPr>
              <a:buFont typeface="Wingdings" panose="05000000000000000000" pitchFamily="2" charset="2"/>
              <a:buChar char="ü"/>
            </a:pPr>
            <a:r>
              <a:rPr lang="ro-RO" sz="2400" dirty="0">
                <a:solidFill>
                  <a:srgbClr val="7030A0"/>
                </a:solidFill>
              </a:rPr>
              <a:t>P</a:t>
            </a:r>
            <a:r>
              <a:rPr lang="en-US" sz="2400" dirty="0" err="1">
                <a:solidFill>
                  <a:srgbClr val="7030A0"/>
                </a:solidFill>
              </a:rPr>
              <a:t>roviding</a:t>
            </a:r>
            <a:r>
              <a:rPr lang="en-US" sz="2400" dirty="0">
                <a:solidFill>
                  <a:srgbClr val="7030A0"/>
                </a:solidFill>
              </a:rPr>
              <a:t> a strategic standardization roadmap addressing the needs &amp; opportunities</a:t>
            </a:r>
          </a:p>
          <a:p>
            <a:pPr>
              <a:buFont typeface="Wingdings" panose="05000000000000000000" pitchFamily="2" charset="2"/>
              <a:buChar char="ü"/>
            </a:pPr>
            <a:endParaRPr lang="en-US" sz="2400" dirty="0">
              <a:solidFill>
                <a:srgbClr val="7030A0"/>
              </a:solidFill>
            </a:endParaRPr>
          </a:p>
          <a:p>
            <a:pPr>
              <a:buFont typeface="Wingdings" panose="05000000000000000000" pitchFamily="2" charset="2"/>
              <a:buChar char="ü"/>
            </a:pPr>
            <a:r>
              <a:rPr lang="en-US" sz="2400" dirty="0">
                <a:solidFill>
                  <a:srgbClr val="7030A0"/>
                </a:solidFill>
              </a:rPr>
              <a:t>Proposing how to best progress a future standardization theme:</a:t>
            </a:r>
          </a:p>
          <a:p>
            <a:pPr lvl="2">
              <a:buFont typeface="Wingdings" panose="05000000000000000000" pitchFamily="2" charset="2"/>
              <a:buChar char="ü"/>
            </a:pPr>
            <a:endParaRPr lang="en-US" sz="1600" dirty="0"/>
          </a:p>
          <a:p>
            <a:pPr lvl="3">
              <a:buFont typeface="Wingdings" panose="05000000000000000000" pitchFamily="2" charset="2"/>
              <a:buChar char="v"/>
            </a:pPr>
            <a:r>
              <a:rPr lang="en-US" sz="2000" dirty="0">
                <a:solidFill>
                  <a:srgbClr val="00B0F0"/>
                </a:solidFill>
              </a:rPr>
              <a:t>Amendments / recommendations to an already existing standard</a:t>
            </a:r>
          </a:p>
          <a:p>
            <a:pPr lvl="3">
              <a:buFont typeface="Wingdings" panose="05000000000000000000" pitchFamily="2" charset="2"/>
              <a:buChar char="v"/>
            </a:pPr>
            <a:r>
              <a:rPr lang="en-US" sz="2000" dirty="0">
                <a:solidFill>
                  <a:srgbClr val="00B0F0"/>
                </a:solidFill>
              </a:rPr>
              <a:t>A new standardization item (NWIP):    European Standard – </a:t>
            </a:r>
            <a:r>
              <a:rPr lang="en-US" sz="2000" b="1" dirty="0">
                <a:solidFill>
                  <a:srgbClr val="00B0F0"/>
                </a:solidFill>
              </a:rPr>
              <a:t>EN</a:t>
            </a:r>
          </a:p>
          <a:p>
            <a:pPr marL="3657600" lvl="8" indent="0">
              <a:buNone/>
            </a:pPr>
            <a:r>
              <a:rPr lang="en-US" sz="2000" dirty="0">
                <a:solidFill>
                  <a:srgbClr val="00B0F0"/>
                </a:solidFill>
              </a:rPr>
              <a:t>		Technical Specification or Report – </a:t>
            </a:r>
            <a:r>
              <a:rPr lang="en-US" sz="2000" b="1" dirty="0">
                <a:solidFill>
                  <a:srgbClr val="00B0F0"/>
                </a:solidFill>
              </a:rPr>
              <a:t>TS</a:t>
            </a:r>
            <a:r>
              <a:rPr lang="en-US" sz="2000" dirty="0">
                <a:solidFill>
                  <a:srgbClr val="00B0F0"/>
                </a:solidFill>
              </a:rPr>
              <a:t> or </a:t>
            </a:r>
            <a:r>
              <a:rPr lang="en-US" sz="2000" b="1" dirty="0">
                <a:solidFill>
                  <a:srgbClr val="00B0F0"/>
                </a:solidFill>
              </a:rPr>
              <a:t>TR</a:t>
            </a:r>
          </a:p>
          <a:p>
            <a:pPr marL="3657600" lvl="8" indent="0">
              <a:buNone/>
            </a:pPr>
            <a:r>
              <a:rPr lang="en-US" sz="2000" dirty="0">
                <a:solidFill>
                  <a:srgbClr val="00B0F0"/>
                </a:solidFill>
              </a:rPr>
              <a:t>		Committee Workshop Agreement - </a:t>
            </a:r>
            <a:r>
              <a:rPr lang="en-US" sz="2000" b="1" dirty="0">
                <a:solidFill>
                  <a:srgbClr val="00B0F0"/>
                </a:solidFill>
              </a:rPr>
              <a:t>CWA</a:t>
            </a:r>
          </a:p>
          <a:p>
            <a:pPr lvl="3">
              <a:buFont typeface="Wingdings" panose="05000000000000000000" pitchFamily="2" charset="2"/>
              <a:buChar char="ü"/>
            </a:pPr>
            <a:endParaRPr lang="ro-RO" sz="1400" dirty="0"/>
          </a:p>
        </p:txBody>
      </p:sp>
    </p:spTree>
    <p:extLst>
      <p:ext uri="{BB962C8B-B14F-4D97-AF65-F5344CB8AC3E}">
        <p14:creationId xmlns:p14="http://schemas.microsoft.com/office/powerpoint/2010/main" val="319173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47FBD47-3AE1-472E-99C9-D7D96E5E92DC}"/>
              </a:ext>
            </a:extLst>
          </p:cNvPr>
          <p:cNvSpPr>
            <a:spLocks noGrp="1"/>
          </p:cNvSpPr>
          <p:nvPr>
            <p:ph type="title"/>
          </p:nvPr>
        </p:nvSpPr>
        <p:spPr>
          <a:xfrm>
            <a:off x="838201" y="346078"/>
            <a:ext cx="10515600" cy="1325563"/>
          </a:xfrm>
        </p:spPr>
        <p:txBody>
          <a:bodyPr>
            <a:normAutofit/>
          </a:bodyPr>
          <a:lstStyle/>
          <a:p>
            <a:pPr algn="ctr"/>
            <a:r>
              <a:rPr lang="en-GB" sz="4000" b="1" dirty="0">
                <a:solidFill>
                  <a:srgbClr val="7030A0"/>
                </a:solidFill>
                <a:latin typeface="+mn-lt"/>
                <a:cs typeface="Arial" panose="020B0604020202020204" pitchFamily="34" charset="0"/>
              </a:rPr>
              <a:t>STANDARDIZATION supports </a:t>
            </a:r>
            <a:br>
              <a:rPr lang="en-GB" sz="4000" b="1" dirty="0">
                <a:solidFill>
                  <a:srgbClr val="7030A0"/>
                </a:solidFill>
                <a:latin typeface="+mn-lt"/>
                <a:cs typeface="Arial" panose="020B0604020202020204" pitchFamily="34" charset="0"/>
              </a:rPr>
            </a:br>
            <a:r>
              <a:rPr lang="en-GB" sz="4000" b="1" dirty="0">
                <a:solidFill>
                  <a:srgbClr val="7030A0"/>
                </a:solidFill>
                <a:latin typeface="+mn-lt"/>
                <a:cs typeface="Arial" panose="020B0604020202020204" pitchFamily="34" charset="0"/>
              </a:rPr>
              <a:t>the development of POWER SYSTEMs</a:t>
            </a:r>
            <a:endParaRPr lang="en-GB" sz="4000" dirty="0">
              <a:solidFill>
                <a:srgbClr val="7030A0"/>
              </a:solidFill>
              <a:latin typeface="+mn-lt"/>
            </a:endParaRPr>
          </a:p>
        </p:txBody>
      </p:sp>
      <p:sp>
        <p:nvSpPr>
          <p:cNvPr id="3" name="Substituent conținut 2">
            <a:extLst>
              <a:ext uri="{FF2B5EF4-FFF2-40B4-BE49-F238E27FC236}">
                <a16:creationId xmlns:a16="http://schemas.microsoft.com/office/drawing/2014/main" id="{BA6EA62A-8B10-43F3-A7C1-BBC8C4D1BEC1}"/>
              </a:ext>
            </a:extLst>
          </p:cNvPr>
          <p:cNvSpPr>
            <a:spLocks noGrp="1"/>
          </p:cNvSpPr>
          <p:nvPr>
            <p:ph idx="1"/>
          </p:nvPr>
        </p:nvSpPr>
        <p:spPr>
          <a:xfrm>
            <a:off x="838201" y="1825625"/>
            <a:ext cx="11268074" cy="4351338"/>
          </a:xfrm>
        </p:spPr>
        <p:txBody>
          <a:bodyPr>
            <a:normAutofit fontScale="92500"/>
          </a:bodyPr>
          <a:lstStyle/>
          <a:p>
            <a:pPr marL="0" indent="0" eaLnBrk="1" hangingPunct="1">
              <a:lnSpc>
                <a:spcPct val="90000"/>
              </a:lnSpc>
              <a:spcBef>
                <a:spcPts val="1000"/>
              </a:spcBef>
              <a:buClr>
                <a:srgbClr val="FF3300"/>
              </a:buClr>
              <a:buNone/>
              <a:defRPr/>
            </a:pPr>
            <a:r>
              <a:rPr lang="en-GB" altLang="en-US" sz="2800" b="1" i="1" dirty="0">
                <a:solidFill>
                  <a:srgbClr val="7030A0"/>
                </a:solidFill>
              </a:rPr>
              <a:t>Energy Strategy of Romania for 2016-2030</a:t>
            </a:r>
            <a:r>
              <a:rPr lang="en-GB" altLang="en-US" sz="2800" b="1" dirty="0">
                <a:solidFill>
                  <a:srgbClr val="7030A0"/>
                </a:solidFill>
              </a:rPr>
              <a:t>:</a:t>
            </a:r>
          </a:p>
          <a:p>
            <a:pPr marL="0" indent="0" eaLnBrk="1" hangingPunct="1">
              <a:lnSpc>
                <a:spcPct val="90000"/>
              </a:lnSpc>
              <a:spcBef>
                <a:spcPts val="1000"/>
              </a:spcBef>
              <a:buClr>
                <a:srgbClr val="FF3300"/>
              </a:buClr>
              <a:buNone/>
              <a:defRPr/>
            </a:pPr>
            <a:endParaRPr lang="en-GB" altLang="en-US" sz="2800" b="1" dirty="0">
              <a:solidFill>
                <a:srgbClr val="7030A0"/>
              </a:solidFill>
            </a:endParaRPr>
          </a:p>
          <a:p>
            <a:pPr marL="228600" indent="-228600" eaLnBrk="1" hangingPunct="1">
              <a:lnSpc>
                <a:spcPct val="90000"/>
              </a:lnSpc>
              <a:spcBef>
                <a:spcPts val="1000"/>
              </a:spcBef>
              <a:buClr>
                <a:schemeClr val="bg2">
                  <a:lumMod val="50000"/>
                </a:schemeClr>
              </a:buClr>
              <a:buFont typeface="Arial" panose="020B0604020202020204" pitchFamily="34" charset="0"/>
              <a:buChar char="•"/>
              <a:defRPr/>
            </a:pPr>
            <a:r>
              <a:rPr lang="en-GB" altLang="en-US" sz="2800" i="1" dirty="0">
                <a:solidFill>
                  <a:srgbClr val="92D050"/>
                </a:solidFill>
                <a:latin typeface="Calibri" panose="020F0502020204030204" pitchFamily="34" charset="0"/>
                <a:cs typeface="Calibri" panose="020F0502020204030204" pitchFamily="34" charset="0"/>
              </a:rPr>
              <a:t>Industry for the energy transition,</a:t>
            </a:r>
          </a:p>
          <a:p>
            <a:pPr marL="228600" indent="-228600" eaLnBrk="1" hangingPunct="1">
              <a:lnSpc>
                <a:spcPct val="90000"/>
              </a:lnSpc>
              <a:spcBef>
                <a:spcPts val="1000"/>
              </a:spcBef>
              <a:buClr>
                <a:schemeClr val="bg2">
                  <a:lumMod val="50000"/>
                </a:schemeClr>
              </a:buClr>
              <a:buFont typeface="Arial" panose="020B0604020202020204" pitchFamily="34" charset="0"/>
              <a:buChar char="•"/>
              <a:defRPr/>
            </a:pPr>
            <a:r>
              <a:rPr lang="en-GB" altLang="en-US" sz="2800" i="1" dirty="0">
                <a:solidFill>
                  <a:srgbClr val="92D050"/>
                </a:solidFill>
                <a:latin typeface="Calibri" panose="020F0502020204030204" pitchFamily="34" charset="0"/>
                <a:cs typeface="Calibri" panose="020F0502020204030204" pitchFamily="34" charset="0"/>
              </a:rPr>
              <a:t>Smart grid and energy storage,</a:t>
            </a:r>
          </a:p>
          <a:p>
            <a:pPr marL="228600" indent="-228600" eaLnBrk="1" hangingPunct="1">
              <a:lnSpc>
                <a:spcPct val="90000"/>
              </a:lnSpc>
              <a:spcBef>
                <a:spcPts val="1000"/>
              </a:spcBef>
              <a:buClr>
                <a:schemeClr val="bg2">
                  <a:lumMod val="50000"/>
                </a:schemeClr>
              </a:buClr>
              <a:buFont typeface="Arial" panose="020B0604020202020204" pitchFamily="34" charset="0"/>
              <a:buChar char="•"/>
              <a:defRPr/>
            </a:pPr>
            <a:r>
              <a:rPr lang="en-GB" altLang="en-US" sz="2800" i="1" dirty="0">
                <a:solidFill>
                  <a:srgbClr val="92D050"/>
                </a:solidFill>
                <a:latin typeface="Calibri" panose="020F0502020204030204" pitchFamily="34" charset="0"/>
                <a:cs typeface="Calibri" panose="020F0502020204030204" pitchFamily="34" charset="0"/>
              </a:rPr>
              <a:t>Distributed energy generation and prosumers,</a:t>
            </a:r>
          </a:p>
          <a:p>
            <a:pPr marL="228600" indent="-228600" eaLnBrk="1" hangingPunct="1">
              <a:lnSpc>
                <a:spcPct val="90000"/>
              </a:lnSpc>
              <a:spcBef>
                <a:spcPts val="1000"/>
              </a:spcBef>
              <a:buClr>
                <a:schemeClr val="bg2">
                  <a:lumMod val="50000"/>
                </a:schemeClr>
              </a:buClr>
              <a:buFont typeface="Arial" panose="020B0604020202020204" pitchFamily="34" charset="0"/>
              <a:buChar char="•"/>
              <a:defRPr/>
            </a:pPr>
            <a:r>
              <a:rPr lang="en-GB" altLang="en-US" sz="2800" i="1" dirty="0">
                <a:solidFill>
                  <a:srgbClr val="92D050"/>
                </a:solidFill>
                <a:latin typeface="Calibri" panose="020F0502020204030204" pitchFamily="34" charset="0"/>
                <a:cs typeface="Calibri" panose="020F0502020204030204" pitchFamily="34" charset="0"/>
              </a:rPr>
              <a:t>Electromobility, electric heating, smart buildings with energy self-sustainability.</a:t>
            </a:r>
          </a:p>
          <a:p>
            <a:pPr eaLnBrk="1" hangingPunct="1">
              <a:lnSpc>
                <a:spcPct val="90000"/>
              </a:lnSpc>
              <a:spcBef>
                <a:spcPts val="1000"/>
              </a:spcBef>
              <a:buClr>
                <a:schemeClr val="bg2">
                  <a:lumMod val="50000"/>
                </a:schemeClr>
              </a:buClr>
              <a:defRPr/>
            </a:pPr>
            <a:endParaRPr lang="en-GB" altLang="en-US" sz="2800" b="1" dirty="0">
              <a:solidFill>
                <a:srgbClr val="7030A0"/>
              </a:solidFill>
            </a:endParaRPr>
          </a:p>
          <a:p>
            <a:pPr marL="0" indent="0" eaLnBrk="1" hangingPunct="1">
              <a:lnSpc>
                <a:spcPct val="90000"/>
              </a:lnSpc>
              <a:spcBef>
                <a:spcPts val="1000"/>
              </a:spcBef>
              <a:buClr>
                <a:schemeClr val="bg2">
                  <a:lumMod val="50000"/>
                </a:schemeClr>
              </a:buClr>
              <a:buNone/>
              <a:defRPr/>
            </a:pPr>
            <a:r>
              <a:rPr lang="en-GB" altLang="en-US" sz="2800" b="1" dirty="0">
                <a:solidFill>
                  <a:srgbClr val="7030A0"/>
                </a:solidFill>
              </a:rPr>
              <a:t>These fields are corresponding to the standardization activities developed by international, European and national technical committees</a:t>
            </a:r>
            <a:endParaRPr lang="en-GB" sz="2800" dirty="0"/>
          </a:p>
          <a:p>
            <a:endParaRPr lang="en-GB" dirty="0"/>
          </a:p>
        </p:txBody>
      </p:sp>
    </p:spTree>
    <p:extLst>
      <p:ext uri="{BB962C8B-B14F-4D97-AF65-F5344CB8AC3E}">
        <p14:creationId xmlns:p14="http://schemas.microsoft.com/office/powerpoint/2010/main" val="271254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D9D46E-9590-4AE5-9D25-770FB6A9326A}"/>
              </a:ext>
            </a:extLst>
          </p:cNvPr>
          <p:cNvSpPr>
            <a:spLocks noGrp="1"/>
          </p:cNvSpPr>
          <p:nvPr>
            <p:ph type="title"/>
          </p:nvPr>
        </p:nvSpPr>
        <p:spPr>
          <a:xfrm>
            <a:off x="1000125" y="542925"/>
            <a:ext cx="10566489" cy="795806"/>
          </a:xfrm>
        </p:spPr>
        <p:txBody>
          <a:bodyPr>
            <a:normAutofit/>
          </a:bodyPr>
          <a:lstStyle/>
          <a:p>
            <a:pPr>
              <a:lnSpc>
                <a:spcPct val="107000"/>
              </a:lnSpc>
              <a:spcBef>
                <a:spcPts val="600"/>
              </a:spcBef>
              <a:spcAft>
                <a:spcPts val="600"/>
              </a:spcAft>
              <a:buClr>
                <a:schemeClr val="accent2"/>
              </a:buClr>
              <a:buSzPct val="100000"/>
            </a:pPr>
            <a:r>
              <a:rPr lang="en-GB" sz="2800" b="1" dirty="0">
                <a:solidFill>
                  <a:srgbClr val="00B0F0"/>
                </a:solidFill>
                <a:latin typeface="+mn-lt"/>
                <a:cs typeface="Arial" panose="020B0604020202020204" pitchFamily="34" charset="0"/>
              </a:rPr>
              <a:t>Technical committees involved in development of electricity grids</a:t>
            </a:r>
          </a:p>
        </p:txBody>
      </p:sp>
      <p:sp>
        <p:nvSpPr>
          <p:cNvPr id="7" name="Text Placeholder 6">
            <a:extLst>
              <a:ext uri="{FF2B5EF4-FFF2-40B4-BE49-F238E27FC236}">
                <a16:creationId xmlns:a16="http://schemas.microsoft.com/office/drawing/2014/main" id="{7CDC2DA8-DC8B-4E74-AE50-95FEC6246008}"/>
              </a:ext>
            </a:extLst>
          </p:cNvPr>
          <p:cNvSpPr>
            <a:spLocks noGrp="1"/>
          </p:cNvSpPr>
          <p:nvPr>
            <p:ph type="body" idx="1"/>
          </p:nvPr>
        </p:nvSpPr>
        <p:spPr>
          <a:xfrm>
            <a:off x="813979" y="1628775"/>
            <a:ext cx="10938779" cy="4686300"/>
          </a:xfrm>
        </p:spPr>
        <p:txBody>
          <a:bodyPr>
            <a:normAutofit/>
          </a:bodyPr>
          <a:lstStyle/>
          <a:p>
            <a:r>
              <a:rPr lang="en-GB" b="1" dirty="0">
                <a:solidFill>
                  <a:schemeClr val="bg2">
                    <a:lumMod val="25000"/>
                  </a:schemeClr>
                </a:solidFill>
                <a:cs typeface="Arial" panose="020B0604020202020204" pitchFamily="34" charset="0"/>
              </a:rPr>
              <a:t>Coordination between the STANDARDS’ requirements and technical regulations </a:t>
            </a:r>
            <a:r>
              <a:rPr lang="en-GB" dirty="0">
                <a:solidFill>
                  <a:schemeClr val="bg2">
                    <a:lumMod val="25000"/>
                  </a:schemeClr>
                </a:solidFill>
                <a:cs typeface="Arial" panose="020B0604020202020204" pitchFamily="34" charset="0"/>
              </a:rPr>
              <a:t>such as CONNECTION NETWORK CODES is ensured by the involvement of European technical experts, including Romanian experts from ENERGY Sector and POLITEHNICA University of Bucharest nominated by RO TC (ASRO/CT167) in mirror to :</a:t>
            </a:r>
          </a:p>
          <a:p>
            <a:pPr marL="285750" indent="-285750">
              <a:buFont typeface="Arial" panose="020B0604020202020204" pitchFamily="34" charset="0"/>
              <a:buChar char="•"/>
            </a:pPr>
            <a:r>
              <a:rPr lang="en-GB" b="1" dirty="0">
                <a:solidFill>
                  <a:srgbClr val="92D050"/>
                </a:solidFill>
                <a:cs typeface="Arial" panose="020B0604020202020204" pitchFamily="34" charset="0"/>
              </a:rPr>
              <a:t>CENELEC TC 8X </a:t>
            </a:r>
            <a:r>
              <a:rPr lang="en-GB" b="1" i="1" dirty="0">
                <a:solidFill>
                  <a:srgbClr val="92D050"/>
                </a:solidFill>
                <a:cs typeface="Arial" panose="020B0604020202020204" pitchFamily="34" charset="0"/>
              </a:rPr>
              <a:t>System aspects of electrical energy supply</a:t>
            </a:r>
            <a:r>
              <a:rPr lang="en-GB" b="1" dirty="0">
                <a:solidFill>
                  <a:srgbClr val="92D050"/>
                </a:solidFill>
                <a:cs typeface="Arial" panose="020B0604020202020204" pitchFamily="34" charset="0"/>
              </a:rPr>
              <a:t>: </a:t>
            </a:r>
          </a:p>
          <a:p>
            <a:pPr marL="742950" lvl="1" indent="-285750">
              <a:buFont typeface="Wingdings" panose="05000000000000000000" pitchFamily="2" charset="2"/>
              <a:buChar char="Ø"/>
            </a:pPr>
            <a:r>
              <a:rPr lang="en-GB" sz="2400" dirty="0">
                <a:solidFill>
                  <a:schemeClr val="bg2">
                    <a:lumMod val="25000"/>
                  </a:schemeClr>
                </a:solidFill>
                <a:cs typeface="Arial" panose="020B0604020202020204" pitchFamily="34" charset="0"/>
              </a:rPr>
              <a:t>EN 50549 SERIES which are almost completely aligned with the provisions of Network codes (Requirements for generators), EN 50160, EN 60038</a:t>
            </a:r>
          </a:p>
          <a:p>
            <a:pPr lvl="1"/>
            <a:endParaRPr lang="en-GB" sz="2400" dirty="0">
              <a:solidFill>
                <a:schemeClr val="bg2">
                  <a:lumMod val="25000"/>
                </a:schemeClr>
              </a:solidFill>
              <a:cs typeface="Arial" panose="020B0604020202020204" pitchFamily="34" charset="0"/>
            </a:endParaRPr>
          </a:p>
          <a:p>
            <a:pPr marL="285750" indent="-285750">
              <a:buFont typeface="Arial" panose="020B0604020202020204" pitchFamily="34" charset="0"/>
              <a:buChar char="•"/>
            </a:pPr>
            <a:r>
              <a:rPr lang="en-GB" b="1" dirty="0">
                <a:solidFill>
                  <a:srgbClr val="92D050"/>
                </a:solidFill>
                <a:cs typeface="Arial" panose="020B0604020202020204" pitchFamily="34" charset="0"/>
              </a:rPr>
              <a:t>IEC TC 8 </a:t>
            </a:r>
            <a:r>
              <a:rPr lang="en-GB" b="1" i="1" dirty="0">
                <a:solidFill>
                  <a:srgbClr val="92D050"/>
                </a:solidFill>
                <a:cs typeface="Arial" panose="020B0604020202020204" pitchFamily="34" charset="0"/>
              </a:rPr>
              <a:t>System aspects of electrical energy supply</a:t>
            </a:r>
            <a:r>
              <a:rPr lang="en-GB" b="1" dirty="0">
                <a:solidFill>
                  <a:srgbClr val="92D050"/>
                </a:solidFill>
                <a:cs typeface="Arial" panose="020B0604020202020204" pitchFamily="34" charset="0"/>
              </a:rPr>
              <a:t>: </a:t>
            </a:r>
          </a:p>
          <a:p>
            <a:pPr marL="742950" lvl="1" indent="-285750">
              <a:buFont typeface="Wingdings" panose="05000000000000000000" pitchFamily="2" charset="2"/>
              <a:buChar char="Ø"/>
            </a:pPr>
            <a:r>
              <a:rPr lang="en-GB" sz="2400" dirty="0">
                <a:solidFill>
                  <a:schemeClr val="bg2">
                    <a:lumMod val="25000"/>
                  </a:schemeClr>
                </a:solidFill>
                <a:cs typeface="Arial" panose="020B0604020202020204" pitchFamily="34" charset="0"/>
              </a:rPr>
              <a:t>IEC TS 62898 series “Microgrids”; IEC TS 62786-1 “Distributed energy resources connection with the grid - Part 1: General requirements” etc.</a:t>
            </a:r>
          </a:p>
          <a:p>
            <a:pPr marL="742950" lvl="1" indent="-285750">
              <a:buFont typeface="Wingdings" panose="05000000000000000000" pitchFamily="2" charset="2"/>
              <a:buChar char="Ø"/>
            </a:pPr>
            <a:endParaRPr lang="en-GB" sz="1200" dirty="0">
              <a:solidFill>
                <a:schemeClr val="bg2">
                  <a:lumMod val="2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A9B1A2B-42B6-48D1-BEE3-7E4C6D0CCF9C}"/>
              </a:ext>
            </a:extLst>
          </p:cNvPr>
          <p:cNvSpPr>
            <a:spLocks noGrp="1"/>
          </p:cNvSpPr>
          <p:nvPr>
            <p:ph type="dt" sz="half" idx="4294967295"/>
          </p:nvPr>
        </p:nvSpPr>
        <p:spPr>
          <a:xfrm>
            <a:off x="794" y="6470650"/>
            <a:ext cx="2154238" cy="274638"/>
          </a:xfrm>
        </p:spPr>
        <p:txBody>
          <a:bodyPr/>
          <a:lstStyle/>
          <a:p>
            <a:fld id="{DC902205-DC85-42D1-9968-9D06D4FF8F89}" type="datetime1">
              <a:rPr lang="fi-FI" smtClean="0">
                <a:solidFill>
                  <a:prstClr val="black">
                    <a:lumMod val="65000"/>
                    <a:lumOff val="35000"/>
                  </a:prstClr>
                </a:solidFill>
              </a:rPr>
              <a:pPr/>
              <a:t>2.11.2021</a:t>
            </a:fld>
            <a:endParaRPr lang="fi-FI" dirty="0">
              <a:solidFill>
                <a:prstClr val="black">
                  <a:lumMod val="65000"/>
                  <a:lumOff val="35000"/>
                </a:prstClr>
              </a:solidFill>
            </a:endParaRPr>
          </a:p>
        </p:txBody>
      </p:sp>
      <p:sp>
        <p:nvSpPr>
          <p:cNvPr id="5" name="Footer Placeholder 4">
            <a:extLst>
              <a:ext uri="{FF2B5EF4-FFF2-40B4-BE49-F238E27FC236}">
                <a16:creationId xmlns:a16="http://schemas.microsoft.com/office/drawing/2014/main" id="{C492FF91-BEC5-4B46-939E-BCC3BB29810A}"/>
              </a:ext>
            </a:extLst>
          </p:cNvPr>
          <p:cNvSpPr>
            <a:spLocks noGrp="1"/>
          </p:cNvSpPr>
          <p:nvPr>
            <p:ph type="ftr" sz="quarter" idx="4294967295"/>
          </p:nvPr>
        </p:nvSpPr>
        <p:spPr>
          <a:xfrm>
            <a:off x="6290469" y="6483350"/>
            <a:ext cx="5900738" cy="273050"/>
          </a:xfrm>
        </p:spPr>
        <p:txBody>
          <a:bodyPr/>
          <a:lstStyle/>
          <a:p>
            <a:r>
              <a:rPr lang="fi-FI">
                <a:solidFill>
                  <a:prstClr val="black">
                    <a:lumMod val="65000"/>
                    <a:lumOff val="35000"/>
                  </a:prstClr>
                </a:solidFill>
              </a:rPr>
              <a:t>Name of the presenter, company</a:t>
            </a:r>
            <a:endParaRPr lang="fi-FI" dirty="0">
              <a:solidFill>
                <a:prstClr val="black">
                  <a:lumMod val="65000"/>
                  <a:lumOff val="35000"/>
                </a:prstClr>
              </a:solidFill>
            </a:endParaRPr>
          </a:p>
        </p:txBody>
      </p:sp>
    </p:spTree>
    <p:extLst>
      <p:ext uri="{BB962C8B-B14F-4D97-AF65-F5344CB8AC3E}">
        <p14:creationId xmlns:p14="http://schemas.microsoft.com/office/powerpoint/2010/main" val="283884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D9D46E-9590-4AE5-9D25-770FB6A9326A}"/>
              </a:ext>
            </a:extLst>
          </p:cNvPr>
          <p:cNvSpPr>
            <a:spLocks noGrp="1"/>
          </p:cNvSpPr>
          <p:nvPr>
            <p:ph type="title"/>
          </p:nvPr>
        </p:nvSpPr>
        <p:spPr>
          <a:xfrm>
            <a:off x="417022" y="647700"/>
            <a:ext cx="11088363" cy="650240"/>
          </a:xfrm>
        </p:spPr>
        <p:txBody>
          <a:bodyPr>
            <a:normAutofit/>
          </a:bodyPr>
          <a:lstStyle/>
          <a:p>
            <a:pPr algn="ctr">
              <a:lnSpc>
                <a:spcPct val="107000"/>
              </a:lnSpc>
              <a:spcBef>
                <a:spcPts val="600"/>
              </a:spcBef>
              <a:spcAft>
                <a:spcPts val="600"/>
              </a:spcAft>
              <a:buClr>
                <a:schemeClr val="accent2"/>
              </a:buClr>
              <a:buSzPct val="100000"/>
            </a:pPr>
            <a:r>
              <a:rPr lang="en-GB" sz="2800" b="1" dirty="0">
                <a:solidFill>
                  <a:srgbClr val="00B0F0"/>
                </a:solidFill>
                <a:latin typeface="+mn-lt"/>
                <a:cs typeface="Arial" panose="020B0604020202020204" pitchFamily="34" charset="0"/>
              </a:rPr>
              <a:t>Technical committees involved in development of electricity grids</a:t>
            </a:r>
          </a:p>
        </p:txBody>
      </p:sp>
      <p:sp>
        <p:nvSpPr>
          <p:cNvPr id="7" name="Text Placeholder 6">
            <a:extLst>
              <a:ext uri="{FF2B5EF4-FFF2-40B4-BE49-F238E27FC236}">
                <a16:creationId xmlns:a16="http://schemas.microsoft.com/office/drawing/2014/main" id="{7CDC2DA8-DC8B-4E74-AE50-95FEC6246008}"/>
              </a:ext>
            </a:extLst>
          </p:cNvPr>
          <p:cNvSpPr>
            <a:spLocks noGrp="1"/>
          </p:cNvSpPr>
          <p:nvPr>
            <p:ph type="body" idx="1"/>
          </p:nvPr>
        </p:nvSpPr>
        <p:spPr>
          <a:xfrm>
            <a:off x="608561" y="1641377"/>
            <a:ext cx="10974878" cy="4568923"/>
          </a:xfrm>
        </p:spPr>
        <p:txBody>
          <a:bodyPr/>
          <a:lstStyle/>
          <a:p>
            <a:r>
              <a:rPr lang="en-GB" sz="2600" b="1" dirty="0">
                <a:solidFill>
                  <a:schemeClr val="bg2">
                    <a:lumMod val="25000"/>
                  </a:schemeClr>
                </a:solidFill>
                <a:cs typeface="Arial" panose="020B0604020202020204" pitchFamily="34" charset="0"/>
              </a:rPr>
              <a:t>AUTOMATION in the ELECTRICY GRIDS </a:t>
            </a:r>
            <a:r>
              <a:rPr lang="en-GB" sz="2600" dirty="0">
                <a:solidFill>
                  <a:schemeClr val="bg2">
                    <a:lumMod val="25000"/>
                  </a:schemeClr>
                </a:solidFill>
                <a:cs typeface="Arial" panose="020B0604020202020204" pitchFamily="34" charset="0"/>
              </a:rPr>
              <a:t>is ensured by the international and European standardization activity performed within </a:t>
            </a:r>
            <a:r>
              <a:rPr lang="en-GB" sz="2600" b="1" dirty="0">
                <a:solidFill>
                  <a:srgbClr val="92D050"/>
                </a:solidFill>
                <a:cs typeface="Arial" panose="020B0604020202020204" pitchFamily="34" charset="0"/>
              </a:rPr>
              <a:t>IEC TC 57 and CENELEC TC 57, </a:t>
            </a:r>
            <a:r>
              <a:rPr lang="en-GB" sz="2600" b="1" i="1" dirty="0">
                <a:solidFill>
                  <a:srgbClr val="92D050"/>
                </a:solidFill>
                <a:cs typeface="Arial" panose="020B0604020202020204" pitchFamily="34" charset="0"/>
              </a:rPr>
              <a:t>Power systems management and associated information exchange</a:t>
            </a:r>
            <a:r>
              <a:rPr lang="en-GB" sz="2600" i="1" dirty="0">
                <a:solidFill>
                  <a:schemeClr val="bg2">
                    <a:lumMod val="25000"/>
                  </a:schemeClr>
                </a:solidFill>
                <a:cs typeface="Arial" panose="020B0604020202020204" pitchFamily="34" charset="0"/>
              </a:rPr>
              <a:t>:</a:t>
            </a:r>
          </a:p>
          <a:p>
            <a:endParaRPr lang="en-GB" sz="2600" i="1" dirty="0">
              <a:solidFill>
                <a:schemeClr val="bg2">
                  <a:lumMod val="25000"/>
                </a:schemeClr>
              </a:solidFill>
              <a:cs typeface="Arial" panose="020B0604020202020204" pitchFamily="34" charset="0"/>
            </a:endParaRPr>
          </a:p>
          <a:p>
            <a:pPr marL="742950" lvl="1" indent="-285750">
              <a:buFont typeface="Wingdings" panose="05000000000000000000" pitchFamily="2" charset="2"/>
              <a:buChar char="Ø"/>
            </a:pPr>
            <a:r>
              <a:rPr lang="en-GB" sz="2600" dirty="0">
                <a:solidFill>
                  <a:schemeClr val="bg2">
                    <a:lumMod val="25000"/>
                  </a:schemeClr>
                </a:solidFill>
                <a:cs typeface="Arial" panose="020B0604020202020204" pitchFamily="34" charset="0"/>
              </a:rPr>
              <a:t>EN IEC 61850 SERIES “Communication networks and systems for power utility automation”;</a:t>
            </a:r>
          </a:p>
          <a:p>
            <a:pPr lvl="1"/>
            <a:endParaRPr lang="en-GB" sz="2600" dirty="0">
              <a:solidFill>
                <a:schemeClr val="bg2">
                  <a:lumMod val="25000"/>
                </a:schemeClr>
              </a:solidFill>
              <a:cs typeface="Arial" panose="020B0604020202020204" pitchFamily="34" charset="0"/>
            </a:endParaRPr>
          </a:p>
          <a:p>
            <a:pPr marL="742950" lvl="1" indent="-285750">
              <a:buFont typeface="Wingdings" panose="05000000000000000000" pitchFamily="2" charset="2"/>
              <a:buChar char="Ø"/>
            </a:pPr>
            <a:r>
              <a:rPr lang="en-GB" sz="2600" i="1" dirty="0">
                <a:solidFill>
                  <a:schemeClr val="bg2">
                    <a:lumMod val="25000"/>
                  </a:schemeClr>
                </a:solidFill>
                <a:cs typeface="Arial" panose="020B0604020202020204" pitchFamily="34" charset="0"/>
              </a:rPr>
              <a:t>The implementation of New STANDARDS adopted as national standards (by ASRO/CT140) give the opportunity to improve the traditional Supervisory Control And Data Acquisition (SCADA) system in order to perform analysis on near real-time measurements collected by the field.</a:t>
            </a:r>
          </a:p>
          <a:p>
            <a:pPr lvl="1"/>
            <a:endParaRPr lang="en-GB" sz="1400" i="1" dirty="0">
              <a:solidFill>
                <a:schemeClr val="bg2">
                  <a:lumMod val="2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A9B1A2B-42B6-48D1-BEE3-7E4C6D0CCF9C}"/>
              </a:ext>
            </a:extLst>
          </p:cNvPr>
          <p:cNvSpPr>
            <a:spLocks noGrp="1"/>
          </p:cNvSpPr>
          <p:nvPr>
            <p:ph type="dt" sz="half" idx="4294967295"/>
          </p:nvPr>
        </p:nvSpPr>
        <p:spPr>
          <a:xfrm>
            <a:off x="794" y="6470650"/>
            <a:ext cx="2154238" cy="274638"/>
          </a:xfrm>
        </p:spPr>
        <p:txBody>
          <a:bodyPr/>
          <a:lstStyle/>
          <a:p>
            <a:fld id="{DC902205-DC85-42D1-9968-9D06D4FF8F89}" type="datetime1">
              <a:rPr lang="fi-FI" smtClean="0">
                <a:solidFill>
                  <a:prstClr val="black">
                    <a:lumMod val="65000"/>
                    <a:lumOff val="35000"/>
                  </a:prstClr>
                </a:solidFill>
              </a:rPr>
              <a:pPr/>
              <a:t>2.11.2021</a:t>
            </a:fld>
            <a:endParaRPr lang="fi-FI" dirty="0">
              <a:solidFill>
                <a:prstClr val="black">
                  <a:lumMod val="65000"/>
                  <a:lumOff val="35000"/>
                </a:prstClr>
              </a:solidFill>
            </a:endParaRPr>
          </a:p>
        </p:txBody>
      </p:sp>
      <p:sp>
        <p:nvSpPr>
          <p:cNvPr id="5" name="Footer Placeholder 4">
            <a:extLst>
              <a:ext uri="{FF2B5EF4-FFF2-40B4-BE49-F238E27FC236}">
                <a16:creationId xmlns:a16="http://schemas.microsoft.com/office/drawing/2014/main" id="{C492FF91-BEC5-4B46-939E-BCC3BB29810A}"/>
              </a:ext>
            </a:extLst>
          </p:cNvPr>
          <p:cNvSpPr>
            <a:spLocks noGrp="1"/>
          </p:cNvSpPr>
          <p:nvPr>
            <p:ph type="ftr" sz="quarter" idx="4294967295"/>
          </p:nvPr>
        </p:nvSpPr>
        <p:spPr>
          <a:xfrm>
            <a:off x="6290469" y="6483350"/>
            <a:ext cx="5900738" cy="273050"/>
          </a:xfrm>
        </p:spPr>
        <p:txBody>
          <a:bodyPr/>
          <a:lstStyle/>
          <a:p>
            <a:r>
              <a:rPr lang="fi-FI">
                <a:solidFill>
                  <a:prstClr val="black">
                    <a:lumMod val="65000"/>
                    <a:lumOff val="35000"/>
                  </a:prstClr>
                </a:solidFill>
              </a:rPr>
              <a:t>Name of the presenter, company</a:t>
            </a:r>
            <a:endParaRPr lang="fi-FI" dirty="0">
              <a:solidFill>
                <a:prstClr val="black">
                  <a:lumMod val="65000"/>
                  <a:lumOff val="35000"/>
                </a:prstClr>
              </a:solidFill>
            </a:endParaRPr>
          </a:p>
        </p:txBody>
      </p:sp>
    </p:spTree>
    <p:extLst>
      <p:ext uri="{BB962C8B-B14F-4D97-AF65-F5344CB8AC3E}">
        <p14:creationId xmlns:p14="http://schemas.microsoft.com/office/powerpoint/2010/main" val="12940958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1176</Words>
  <Application>Microsoft Office PowerPoint</Application>
  <PresentationFormat>Widescreen</PresentationFormat>
  <Paragraphs>100</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vt:lpstr>
      <vt:lpstr>Calibri Light</vt:lpstr>
      <vt:lpstr>Verdana</vt:lpstr>
      <vt:lpstr>Wingdings</vt:lpstr>
      <vt:lpstr>1_Office Theme</vt:lpstr>
      <vt:lpstr>The Key Role of Romanian National Standardization Body for Bridging Innovation and Standardization  </vt:lpstr>
      <vt:lpstr>ASRO is member of: </vt:lpstr>
      <vt:lpstr>Participation in projects – ASRO experience -</vt:lpstr>
      <vt:lpstr>STARGRID project  - FP7</vt:lpstr>
      <vt:lpstr>Project’s proposal – what can a NSB offer? </vt:lpstr>
      <vt:lpstr>Standards - related activities during the project: </vt:lpstr>
      <vt:lpstr>STANDARDIZATION supports  the development of POWER SYSTEMs</vt:lpstr>
      <vt:lpstr>Technical committees involved in development of electricity grids</vt:lpstr>
      <vt:lpstr>Technical committees involved in development of electricity grids</vt:lpstr>
      <vt:lpstr>Technical committees involved in development of electricity grids</vt:lpstr>
      <vt:lpstr>Dissemination</vt:lpstr>
      <vt:lpstr>  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speranta.stomff@asro.ro</dc:creator>
  <cp:lastModifiedBy>Claudiu Baciu</cp:lastModifiedBy>
  <cp:revision>101</cp:revision>
  <dcterms:created xsi:type="dcterms:W3CDTF">2019-05-03T10:28:32Z</dcterms:created>
  <dcterms:modified xsi:type="dcterms:W3CDTF">2021-11-02T06:38:19Z</dcterms:modified>
</cp:coreProperties>
</file>